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notesMasterIdLst>
    <p:notesMasterId r:id="rId32"/>
  </p:notesMasterIdLst>
  <p:handoutMasterIdLst>
    <p:handoutMasterId r:id="rId3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8" r:id="rId11"/>
    <p:sldId id="263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78" r:id="rId22"/>
    <p:sldId id="279" r:id="rId23"/>
    <p:sldId id="281" r:id="rId24"/>
    <p:sldId id="282" r:id="rId25"/>
    <p:sldId id="283" r:id="rId26"/>
    <p:sldId id="286" r:id="rId27"/>
    <p:sldId id="288" r:id="rId28"/>
    <p:sldId id="287" r:id="rId29"/>
    <p:sldId id="290" r:id="rId30"/>
    <p:sldId id="289" r:id="rId31"/>
  </p:sldIdLst>
  <p:sldSz cx="9144000" cy="6858000" type="screen4x3"/>
  <p:notesSz cx="7007225" cy="9288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85D8A"/>
    <a:srgbClr val="386294"/>
    <a:srgbClr val="F3F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5" autoAdjust="0"/>
    <p:restoredTop sz="94673" autoAdjust="0"/>
  </p:normalViewPr>
  <p:slideViewPr>
    <p:cSldViewPr>
      <p:cViewPr varScale="1">
        <p:scale>
          <a:sx n="115" d="100"/>
          <a:sy n="115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80" y="-90"/>
      </p:cViewPr>
      <p:guideLst>
        <p:guide orient="horz" pos="2925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711EC0-0300-4604-8CE5-99B3337B96C4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9F22CF-D357-485E-A62A-E5F60B02D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1FE563-D895-45EC-B653-D98F9763032D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1663"/>
            <a:ext cx="5607050" cy="4179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Haz clic para editar los estilos de texto maestro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CC21B02-1462-4490-A34D-7ED12DB95B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AA6E5A-0B6A-4D8E-AEC2-C927E78BFBA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1D72A3-1B80-4795-80A1-31AC09D34B7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D0B5-11C9-43B5-9749-78D396F514C4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7C9E4-F7CB-407D-9F8F-3598A31E4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06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D614E-E636-482D-BD4D-418DC96E03A2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0F4CA-5000-41BF-969B-45961F933D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18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4FCE-9C31-40DF-B7C2-9CEDB64BC268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E42A7-20A1-4723-BA7D-DDCA1ABDA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060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rnell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09600"/>
            <a:ext cx="2286000" cy="5029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609600"/>
            <a:ext cx="5867400" cy="502920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5715000"/>
            <a:ext cx="8229600" cy="609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E4EE6-2C85-4440-9B3F-24A236ED372E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DF7A8-541C-4551-982C-6776BBE3AA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37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D4AB-33A8-410B-9EAA-1BDC65E7E051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06E11-DF80-4199-9D27-2039E2F669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60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ACF21-269E-4A7C-BCC3-AA4FB4FAB8CC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E3359-F549-4754-995E-7271BE5F1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73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AC46-A51D-42B8-893C-5ABEF2E44B9A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273F-1F05-4562-B372-28B553F50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60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63EC-CA61-4593-8F77-E4C7DE53C75B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412F-F54B-41F8-88FD-8B3E50A4DF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5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0ED5B-D469-4908-BA4D-04DC5174F7E9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51A5-4875-48A3-8C5A-9FE07E96C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60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8A401-D2D7-4DA7-95CA-2EB33787CE5D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63B33-BC41-4049-B89A-B48ECE171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46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DE06B-7F79-4E4D-BFCA-2CD449E0834F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7CDC-2F38-4F30-8DFB-17A69401EE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53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3372F-1CF7-487C-9290-BDB9625FD79C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01AD5-34F7-4B2A-8C23-831A7AA503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10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59F7-2201-4A12-9A99-152CEDC72F05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76ECF-0792-421B-B9BA-DBC09D82C9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03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64365-9220-454F-AA87-5B4CD99DF15A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52384-FDEA-415D-83A6-29006551D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83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editar el estilo del título maestro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Haz clic para editar los estilos de texto maestro</a:t>
            </a:r>
          </a:p>
          <a:p>
            <a:pPr lvl="1"/>
            <a:r>
              <a:rPr lang="en-US" altLang="en-US" smtClean="0"/>
              <a:t>Segundo nivel</a:t>
            </a:r>
          </a:p>
          <a:p>
            <a:pPr lvl="2"/>
            <a:r>
              <a:rPr lang="en-US" altLang="en-US" smtClean="0"/>
              <a:t>Tercer nivel</a:t>
            </a:r>
          </a:p>
          <a:p>
            <a:pPr lvl="3"/>
            <a:r>
              <a:rPr lang="en-US" altLang="en-US" smtClean="0"/>
              <a:t>Cuarto nivel</a:t>
            </a:r>
          </a:p>
          <a:p>
            <a:pPr lvl="4"/>
            <a:r>
              <a:rPr lang="en-US" altLang="en-US" smtClean="0"/>
              <a:t>Quinto nivel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D0C645-5097-43B5-8F7D-2375E81ECC11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20D7035E-1F24-4962-8FFD-F5CDBBC023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7" r:id="rId9"/>
    <p:sldLayoutId id="2147483782" r:id="rId10"/>
    <p:sldLayoutId id="21474837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editar el estilo del título maestro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Haz clic para editar los estilos de texto maestro</a:t>
            </a:r>
          </a:p>
          <a:p>
            <a:pPr lvl="1"/>
            <a:r>
              <a:rPr lang="en-US" altLang="en-US" smtClean="0"/>
              <a:t>Segundo nivel</a:t>
            </a:r>
          </a:p>
          <a:p>
            <a:pPr lvl="2"/>
            <a:r>
              <a:rPr lang="en-US" altLang="en-US" smtClean="0"/>
              <a:t>Tercer nivel</a:t>
            </a:r>
          </a:p>
          <a:p>
            <a:pPr lvl="3"/>
            <a:r>
              <a:rPr lang="en-US" altLang="en-US" smtClean="0"/>
              <a:t>Cuarto nivel</a:t>
            </a:r>
          </a:p>
          <a:p>
            <a:pPr lvl="4"/>
            <a:r>
              <a:rPr lang="en-US" altLang="en-US" smtClean="0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8AEC09-7353-4697-BAC8-58A05AE3E2C4}" type="datetimeFigureOut">
              <a:rPr lang="en-US"/>
              <a:pPr>
                <a:defRPr/>
              </a:pPr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DDA7E8-A840-4FA1-BDDE-A3C6CB483D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851648" cy="182880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TOMA DE NOTAS 101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950" cy="1752600"/>
          </a:xfrm>
        </p:spPr>
        <p:txBody>
          <a:bodyPr>
            <a:noAutofit/>
          </a:bodyPr>
          <a:lstStyle/>
          <a:p>
            <a:pPr marR="0" eaLnBrk="1" hangingPunct="1">
              <a:defRPr/>
            </a:pPr>
            <a:r>
              <a:rPr lang="en-US" sz="40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¿Por qué?</a:t>
            </a:r>
          </a:p>
          <a:p>
            <a:pPr marR="0" eaLnBrk="1" hangingPunct="1">
              <a:defRPr/>
            </a:pPr>
            <a:r>
              <a:rPr lang="en-US" sz="40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¿Cómo?</a:t>
            </a:r>
          </a:p>
          <a:p>
            <a:pPr marR="0" eaLnBrk="1" hangingPunct="1">
              <a:defRPr/>
            </a:pPr>
            <a:r>
              <a:rPr lang="en-US" sz="40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¿Qué?</a:t>
            </a:r>
          </a:p>
        </p:txBody>
      </p:sp>
      <p:pic>
        <p:nvPicPr>
          <p:cNvPr id="1031" name="Picture 7" descr="C:\Documents and Settings\matthewsl\Local Settings\Temporary Internet Files\Content.IE5\K9KNIPYH\MPj03168800000[1]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 rot="20524751">
            <a:off x="1132421" y="3347980"/>
            <a:ext cx="3832469" cy="2516655"/>
          </a:xfrm>
          <a:prstGeom prst="rect">
            <a:avLst/>
          </a:prstGeom>
          <a:noFill/>
          <a:ln>
            <a:noFill/>
          </a:ln>
          <a:effectLst>
            <a:outerShdw blurRad="635000" dist="317500" sx="93000" sy="93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Cornell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(continuación)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Cuándo usar: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cualquier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situación de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conferencia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Proporciona un medio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organizado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sistemático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para registrar y revisar las notas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Un formato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fácil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para sacar los principales conceptos e ideas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Simple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eficiente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Ahorra tiempo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esfuerzo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Un método de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"Hágalo bien en el primer lugar".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Ninguno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esbozo</a:t>
            </a:r>
            <a:endParaRPr lang="en-US" sz="5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82000" cy="4267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Descripción: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Comenzando con información general a la izquierda, con hechos y aclaraciones más específicos indentados a la derecha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Método:</a:t>
            </a:r>
            <a:endParaRPr lang="en-US" sz="1400" b="1" dirty="0" smtClean="0"/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Escucha y luego escribe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los puntos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un patrón organizado,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basado en la indentación del espacio.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Coloca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los puntos más importantes más a la izquierda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haz un sangrado en cada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punto más específico a la derecha.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Los niveles de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importancia se indicarán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por la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distancia del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punto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principal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La indentación puede ser simple (sin marcas, sólo relaciones espaciales o más complejas, utilizando números romanos, letras y/o decimales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2291542" y="417742"/>
            <a:ext cx="6858000" cy="361950"/>
          </a:xfrm>
        </p:spPr>
        <p:txBody>
          <a:bodyPr/>
          <a:lstStyle/>
          <a:p>
            <a:pPr eaLnBrk="1" hangingPunct="1"/>
            <a:r>
              <a:rPr lang="en-US" altLang="en-US" sz="1600" b="1" u="sng" smtClean="0">
                <a:latin typeface="Lucida Handwriting" panose="03010101010101010101" pitchFamily="66" charset="0"/>
              </a:rPr>
              <a:t>Toma de nota 1016/25/08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95600" y="838200"/>
            <a:ext cx="6248400" cy="5867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I. ¿Por qué tomar notas?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-Los instructores dan información adicional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-Las notas sirven como "archivo de información"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-Facilita el aprendizaje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 oyente activo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&gt;pensador crítico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II. Cómo prepararse: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-Revisar el programa de estudios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&gt;objetivos del curso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&gt;Temas a cubrir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&gt;fechas de las asignaciones/exámenes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&gt;calificación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-Relación de la clase con el libro de texto.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-Determine el tipo de prueba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&gt;suposición múltiple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&gt;respuesta corta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&gt;ensayo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-Tener un compañero de clase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-Escoge un método, por ejemplo.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&gt;Cornell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&gt;Outline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&gt;Mapping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&gt;Gráficos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&gt;Preguntas/Párrafos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dirty="0" smtClean="0">
                <a:latin typeface="Lucida Handwriting" pitchFamily="66" charset="0"/>
              </a:rPr>
              <a:t>			</a:t>
            </a:r>
            <a:endParaRPr lang="en-US" sz="1400" dirty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28600" y="1143000"/>
            <a:ext cx="2057400" cy="1293813"/>
            <a:chOff x="228600" y="1143001"/>
            <a:chExt cx="2057400" cy="1293910"/>
          </a:xfrm>
        </p:grpSpPr>
        <p:sp>
          <p:nvSpPr>
            <p:cNvPr id="19478" name="TextBox 5"/>
            <p:cNvSpPr txBox="1">
              <a:spLocks noChangeArrowheads="1"/>
            </p:cNvSpPr>
            <p:nvPr/>
          </p:nvSpPr>
          <p:spPr bwMode="auto">
            <a:xfrm>
              <a:off x="228600" y="1828800"/>
              <a:ext cx="1524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</a:rPr>
                <a:t>I. </a:t>
              </a:r>
              <a:r>
                <a:rPr lang="en-US" altLang="en-US" sz="1400" b="1" u="sng">
                  <a:solidFill>
                    <a:srgbClr val="FF0000"/>
                  </a:solidFill>
                </a:rPr>
                <a:t>Puntos principales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1447800" y="1143001"/>
              <a:ext cx="838200" cy="838263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447800" y="1981264"/>
              <a:ext cx="762000" cy="455647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04800" y="1219200"/>
            <a:ext cx="2590800" cy="3886200"/>
            <a:chOff x="304800" y="1219200"/>
            <a:chExt cx="2590800" cy="3886200"/>
          </a:xfrm>
        </p:grpSpPr>
        <p:sp>
          <p:nvSpPr>
            <p:cNvPr id="13" name="Left Brace 12"/>
            <p:cNvSpPr/>
            <p:nvPr/>
          </p:nvSpPr>
          <p:spPr>
            <a:xfrm>
              <a:off x="2438400" y="2590800"/>
              <a:ext cx="457200" cy="2514600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Left Brace 11"/>
            <p:cNvSpPr/>
            <p:nvPr/>
          </p:nvSpPr>
          <p:spPr>
            <a:xfrm>
              <a:off x="2590800" y="1219200"/>
              <a:ext cx="228600" cy="609600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9474" name="Group 51"/>
            <p:cNvGrpSpPr>
              <a:grpSpLocks/>
            </p:cNvGrpSpPr>
            <p:nvPr/>
          </p:nvGrpSpPr>
          <p:grpSpPr bwMode="auto">
            <a:xfrm>
              <a:off x="304800" y="1524000"/>
              <a:ext cx="2286000" cy="2362200"/>
              <a:chOff x="304800" y="1524000"/>
              <a:chExt cx="2286000" cy="2362200"/>
            </a:xfrm>
          </p:grpSpPr>
          <p:sp>
            <p:nvSpPr>
              <p:cNvPr id="19475" name="TextBox 13"/>
              <p:cNvSpPr txBox="1">
                <a:spLocks noChangeArrowheads="1"/>
              </p:cNvSpPr>
              <p:nvPr/>
            </p:nvSpPr>
            <p:spPr bwMode="auto">
              <a:xfrm>
                <a:off x="304800" y="2895600"/>
                <a:ext cx="17526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FF0000"/>
                    </a:solidFill>
                  </a:rPr>
                  <a:t>A. </a:t>
                </a:r>
                <a:r>
                  <a:rPr lang="en-US" altLang="en-US" sz="1400" b="1" u="sng">
                    <a:solidFill>
                      <a:srgbClr val="FF0000"/>
                    </a:solidFill>
                  </a:rPr>
                  <a:t>Puntos específicos</a:t>
                </a:r>
              </a:p>
            </p:txBody>
          </p:sp>
          <p:cxnSp>
            <p:nvCxnSpPr>
              <p:cNvPr id="18" name="Straight Arrow Connector 17"/>
              <p:cNvCxnSpPr>
                <a:endCxn id="12" idx="1"/>
              </p:cNvCxnSpPr>
              <p:nvPr/>
            </p:nvCxnSpPr>
            <p:spPr>
              <a:xfrm rot="5400000" flipH="1" flipV="1">
                <a:off x="1408906" y="1867694"/>
                <a:ext cx="1525588" cy="838200"/>
              </a:xfrm>
              <a:prstGeom prst="straightConnector1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16200000" flipH="1">
                <a:off x="1638300" y="3162300"/>
                <a:ext cx="838200" cy="609600"/>
              </a:xfrm>
              <a:prstGeom prst="straightConnector1">
                <a:avLst/>
              </a:prstGeom>
              <a:ln w="127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5257800" y="1905000"/>
            <a:ext cx="3886200" cy="4419600"/>
            <a:chOff x="5257800" y="1905000"/>
            <a:chExt cx="3886200" cy="4419600"/>
          </a:xfrm>
        </p:grpSpPr>
        <p:sp>
          <p:nvSpPr>
            <p:cNvPr id="21" name="Right Brace 20"/>
            <p:cNvSpPr/>
            <p:nvPr/>
          </p:nvSpPr>
          <p:spPr>
            <a:xfrm>
              <a:off x="5334000" y="1905000"/>
              <a:ext cx="152400" cy="38100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Right Brace 21"/>
            <p:cNvSpPr/>
            <p:nvPr/>
          </p:nvSpPr>
          <p:spPr>
            <a:xfrm>
              <a:off x="6172200" y="2743200"/>
              <a:ext cx="457200" cy="91440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Right Brace 22"/>
            <p:cNvSpPr/>
            <p:nvPr/>
          </p:nvSpPr>
          <p:spPr>
            <a:xfrm>
              <a:off x="5257800" y="4114800"/>
              <a:ext cx="228600" cy="60960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Right Brace 24"/>
            <p:cNvSpPr/>
            <p:nvPr/>
          </p:nvSpPr>
          <p:spPr>
            <a:xfrm>
              <a:off x="5867400" y="5029200"/>
              <a:ext cx="304800" cy="129540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67" name="TextBox 35"/>
            <p:cNvSpPr txBox="1">
              <a:spLocks noChangeArrowheads="1"/>
            </p:cNvSpPr>
            <p:nvPr/>
          </p:nvSpPr>
          <p:spPr bwMode="auto">
            <a:xfrm>
              <a:off x="6705600" y="3886200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</a:rPr>
                <a:t>1. </a:t>
              </a:r>
              <a:r>
                <a:rPr lang="en-US" altLang="en-US" sz="1400" b="1" u="sng">
                  <a:solidFill>
                    <a:srgbClr val="FF0000"/>
                  </a:solidFill>
                </a:rPr>
                <a:t>"más" puntos específicos</a:t>
              </a:r>
            </a:p>
          </p:txBody>
        </p:sp>
        <p:cxnSp>
          <p:nvCxnSpPr>
            <p:cNvPr id="38" name="Straight Arrow Connector 37"/>
            <p:cNvCxnSpPr>
              <a:stCxn id="19467" idx="1"/>
            </p:cNvCxnSpPr>
            <p:nvPr/>
          </p:nvCxnSpPr>
          <p:spPr>
            <a:xfrm rot="10800000" flipV="1">
              <a:off x="5638800" y="4040188"/>
              <a:ext cx="1066800" cy="379412"/>
            </a:xfrm>
            <a:prstGeom prst="straightConnector1">
              <a:avLst/>
            </a:prstGeom>
            <a:ln w="12700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467" idx="1"/>
              <a:endCxn id="22" idx="1"/>
            </p:cNvCxnSpPr>
            <p:nvPr/>
          </p:nvCxnSpPr>
          <p:spPr>
            <a:xfrm rot="10800000">
              <a:off x="6629400" y="3200400"/>
              <a:ext cx="76200" cy="839788"/>
            </a:xfrm>
            <a:prstGeom prst="straightConnector1">
              <a:avLst/>
            </a:prstGeom>
            <a:ln w="12700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6200000" flipV="1">
              <a:off x="5638800" y="2133600"/>
              <a:ext cx="1676400" cy="1676400"/>
            </a:xfrm>
            <a:prstGeom prst="straightConnector1">
              <a:avLst/>
            </a:prstGeom>
            <a:ln w="12700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>
              <a:off x="6134100" y="4381500"/>
              <a:ext cx="1371600" cy="990600"/>
            </a:xfrm>
            <a:prstGeom prst="straightConnector1">
              <a:avLst/>
            </a:prstGeom>
            <a:ln w="12700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Esquema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(continuación)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Cuándo usar: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Cuando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la conferencia es organizada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secuencial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Hay suficiente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tiempo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en la conferencia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para pensar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tomar decisiones organizativas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Un sistema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bien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organizado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, si se hace correctamente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Reduce la necesidad de editar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Es fácil convertir los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puntos principales en preguntas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Requiere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más pensamiento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clase para una organización precisa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Puede no mostrar las relaciones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por secuencia cuando sea necesario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No se presta a una variedad de solicitudes de revisión y cuestionamiento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Muy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difícil si el profesor habla rápido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mapeo</a:t>
            </a:r>
            <a:endParaRPr lang="en-US" sz="5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382000" cy="42672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Descripción: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Un medio gráfico de representación de la información, que relaciona cada hecho/idea con cualquier otro hecho o idea.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Método: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Determinar el "sujeto/tema". Escriba este título en el centro de la página con un círculo alrededor.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medida que se presentan los principales hechos (subtítulos) que se relacionan con el tema/tema, trace líneas a partir del círculo y la etiqueta.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medida que se presenten hechos adicionales relacionados con cada subtítulo, trace estas líneas, vinculadas con el hecho principal y la etiqueta apropiados.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Continuar el proceso a medida que se presenten más hechos o ideas definitorias.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3657600" y="3048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Handwriting" panose="03010101010101010101" pitchFamily="66" charset="0"/>
              </a:rPr>
              <a:t>Toma de notas</a:t>
            </a:r>
          </a:p>
        </p:txBody>
      </p:sp>
      <p:sp>
        <p:nvSpPr>
          <p:cNvPr id="3" name="Oval 2"/>
          <p:cNvSpPr/>
          <p:nvPr/>
        </p:nvSpPr>
        <p:spPr>
          <a:xfrm>
            <a:off x="3505200" y="2971800"/>
            <a:ext cx="2057400" cy="457200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 rot="-1724374">
            <a:off x="2362200" y="3292475"/>
            <a:ext cx="10874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Lucida Handwriting" panose="03010101010101010101" pitchFamily="66" charset="0"/>
              </a:rPr>
              <a:t>¿Por qué tomar?</a:t>
            </a:r>
          </a:p>
        </p:txBody>
      </p:sp>
      <p:cxnSp>
        <p:nvCxnSpPr>
          <p:cNvPr id="6" name="Straight Connector 5"/>
          <p:cNvCxnSpPr>
            <a:stCxn id="3" idx="2"/>
          </p:cNvCxnSpPr>
          <p:nvPr/>
        </p:nvCxnSpPr>
        <p:spPr>
          <a:xfrm rot="10800000" flipV="1">
            <a:off x="2362200" y="3200400"/>
            <a:ext cx="1143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4"/>
          </p:cNvCxnSpPr>
          <p:nvPr/>
        </p:nvCxnSpPr>
        <p:spPr>
          <a:xfrm rot="16200000" flipH="1">
            <a:off x="4438650" y="3524250"/>
            <a:ext cx="1219200" cy="102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609600" y="3429000"/>
            <a:ext cx="1752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1143000" y="3810000"/>
            <a:ext cx="1219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1745456" y="4426744"/>
            <a:ext cx="1717675" cy="48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8" name="TextBox 23"/>
          <p:cNvSpPr txBox="1">
            <a:spLocks noChangeArrowheads="1"/>
          </p:cNvSpPr>
          <p:nvPr/>
        </p:nvSpPr>
        <p:spPr bwMode="auto">
          <a:xfrm rot="601375">
            <a:off x="617538" y="3421063"/>
            <a:ext cx="16764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La información no se encuentra en los textos</a:t>
            </a:r>
          </a:p>
        </p:txBody>
      </p:sp>
      <p:sp>
        <p:nvSpPr>
          <p:cNvPr id="22539" name="TextBox 28"/>
          <p:cNvSpPr txBox="1">
            <a:spLocks noChangeArrowheads="1"/>
          </p:cNvSpPr>
          <p:nvPr/>
        </p:nvSpPr>
        <p:spPr bwMode="auto">
          <a:xfrm rot="-2031016">
            <a:off x="1077913" y="4035425"/>
            <a:ext cx="13731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Archivo de información</a:t>
            </a:r>
          </a:p>
        </p:txBody>
      </p:sp>
      <p:sp>
        <p:nvSpPr>
          <p:cNvPr id="22540" name="TextBox 30"/>
          <p:cNvSpPr txBox="1">
            <a:spLocks noChangeArrowheads="1"/>
          </p:cNvSpPr>
          <p:nvPr/>
        </p:nvSpPr>
        <p:spPr bwMode="auto">
          <a:xfrm rot="-6304966">
            <a:off x="1554957" y="4548981"/>
            <a:ext cx="18653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Convertirse en oyente "activo"</a:t>
            </a:r>
          </a:p>
        </p:txBody>
      </p:sp>
      <p:sp>
        <p:nvSpPr>
          <p:cNvPr id="22541" name="TextBox 38"/>
          <p:cNvSpPr txBox="1">
            <a:spLocks noChangeArrowheads="1"/>
          </p:cNvSpPr>
          <p:nvPr/>
        </p:nvSpPr>
        <p:spPr bwMode="auto">
          <a:xfrm rot="-6349420">
            <a:off x="2105819" y="4464844"/>
            <a:ext cx="1219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u="sng">
                <a:latin typeface="Lucida Handwriting" panose="03010101010101010101" pitchFamily="66" charset="0"/>
              </a:rPr>
              <a:t>Pensador crítico</a:t>
            </a:r>
          </a:p>
        </p:txBody>
      </p:sp>
      <p:sp>
        <p:nvSpPr>
          <p:cNvPr id="22542" name="TextBox 39"/>
          <p:cNvSpPr txBox="1">
            <a:spLocks noChangeArrowheads="1"/>
          </p:cNvSpPr>
          <p:nvPr/>
        </p:nvSpPr>
        <p:spPr bwMode="auto">
          <a:xfrm rot="2979944">
            <a:off x="4405313" y="3890963"/>
            <a:ext cx="15414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Lucida Handwriting" panose="03010101010101010101" pitchFamily="66" charset="0"/>
              </a:rPr>
              <a:t>Cómo prepararse:</a:t>
            </a:r>
          </a:p>
        </p:txBody>
      </p:sp>
      <p:sp>
        <p:nvSpPr>
          <p:cNvPr id="22543" name="TextBox 42"/>
          <p:cNvSpPr txBox="1">
            <a:spLocks noChangeArrowheads="1"/>
          </p:cNvSpPr>
          <p:nvPr/>
        </p:nvSpPr>
        <p:spPr bwMode="auto">
          <a:xfrm rot="-1097142">
            <a:off x="4271963" y="4681538"/>
            <a:ext cx="1219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Revisar el programa de estudios</a:t>
            </a:r>
          </a:p>
        </p:txBody>
      </p:sp>
      <p:sp>
        <p:nvSpPr>
          <p:cNvPr id="22544" name="TextBox 44"/>
          <p:cNvSpPr txBox="1">
            <a:spLocks noChangeArrowheads="1"/>
          </p:cNvSpPr>
          <p:nvPr/>
        </p:nvSpPr>
        <p:spPr bwMode="auto">
          <a:xfrm rot="-3895403">
            <a:off x="4357688" y="5430837"/>
            <a:ext cx="1371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Relacionar la clase y el texto</a:t>
            </a:r>
          </a:p>
        </p:txBody>
      </p:sp>
      <p:sp>
        <p:nvSpPr>
          <p:cNvPr id="22545" name="TextBox 45"/>
          <p:cNvSpPr txBox="1">
            <a:spLocks noChangeArrowheads="1"/>
          </p:cNvSpPr>
          <p:nvPr/>
        </p:nvSpPr>
        <p:spPr bwMode="auto">
          <a:xfrm rot="-6263373">
            <a:off x="4777582" y="5596731"/>
            <a:ext cx="1981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Identificar los métodos de prueba</a:t>
            </a:r>
          </a:p>
        </p:txBody>
      </p:sp>
      <p:sp>
        <p:nvSpPr>
          <p:cNvPr id="22546" name="TextBox 46"/>
          <p:cNvSpPr txBox="1">
            <a:spLocks noChangeArrowheads="1"/>
          </p:cNvSpPr>
          <p:nvPr/>
        </p:nvSpPr>
        <p:spPr bwMode="auto">
          <a:xfrm rot="-1427970">
            <a:off x="5624513" y="4092575"/>
            <a:ext cx="1447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Encuentra "compañero de clase"</a:t>
            </a:r>
          </a:p>
        </p:txBody>
      </p:sp>
      <p:sp>
        <p:nvSpPr>
          <p:cNvPr id="22547" name="TextBox 47"/>
          <p:cNvSpPr txBox="1">
            <a:spLocks noChangeArrowheads="1"/>
          </p:cNvSpPr>
          <p:nvPr/>
        </p:nvSpPr>
        <p:spPr bwMode="auto">
          <a:xfrm rot="590116">
            <a:off x="5876925" y="4605338"/>
            <a:ext cx="12954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Aclarar los sentimientos</a:t>
            </a:r>
          </a:p>
        </p:txBody>
      </p:sp>
      <p:sp>
        <p:nvSpPr>
          <p:cNvPr id="22548" name="TextBox 48"/>
          <p:cNvSpPr txBox="1">
            <a:spLocks noChangeArrowheads="1"/>
          </p:cNvSpPr>
          <p:nvPr/>
        </p:nvSpPr>
        <p:spPr bwMode="auto">
          <a:xfrm rot="2880036">
            <a:off x="5460207" y="5204618"/>
            <a:ext cx="16002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Lucida Handwriting" panose="03010101010101010101" pitchFamily="66" charset="0"/>
              </a:rPr>
              <a:t>Actitud de cuestionamiento</a:t>
            </a:r>
          </a:p>
        </p:txBody>
      </p:sp>
      <p:cxnSp>
        <p:nvCxnSpPr>
          <p:cNvPr id="51" name="Straight Connector 50"/>
          <p:cNvCxnSpPr/>
          <p:nvPr/>
        </p:nvCxnSpPr>
        <p:spPr>
          <a:xfrm rot="10800000" flipV="1">
            <a:off x="4267200" y="4648200"/>
            <a:ext cx="1295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4343400" y="5105400"/>
            <a:ext cx="1676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562600" y="4038600"/>
            <a:ext cx="1371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562600" y="4648200"/>
            <a:ext cx="1447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5486400" y="4724400"/>
            <a:ext cx="1295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4878388" y="5335588"/>
            <a:ext cx="1903412" cy="531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5" name="TextBox 68"/>
          <p:cNvSpPr txBox="1">
            <a:spLocks noChangeArrowheads="1"/>
          </p:cNvSpPr>
          <p:nvPr/>
        </p:nvSpPr>
        <p:spPr bwMode="auto">
          <a:xfrm rot="3072065">
            <a:off x="3598863" y="4524375"/>
            <a:ext cx="76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objetivos</a:t>
            </a:r>
          </a:p>
        </p:txBody>
      </p:sp>
      <p:sp>
        <p:nvSpPr>
          <p:cNvPr id="22556" name="TextBox 69"/>
          <p:cNvSpPr txBox="1">
            <a:spLocks noChangeArrowheads="1"/>
          </p:cNvSpPr>
          <p:nvPr/>
        </p:nvSpPr>
        <p:spPr bwMode="auto">
          <a:xfrm rot="-4998774">
            <a:off x="3311525" y="5853113"/>
            <a:ext cx="15430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Fechas de asignación/examen</a:t>
            </a:r>
          </a:p>
        </p:txBody>
      </p:sp>
      <p:sp>
        <p:nvSpPr>
          <p:cNvPr id="22557" name="TextBox 70"/>
          <p:cNvSpPr txBox="1">
            <a:spLocks noChangeArrowheads="1"/>
          </p:cNvSpPr>
          <p:nvPr/>
        </p:nvSpPr>
        <p:spPr bwMode="auto">
          <a:xfrm rot="768587">
            <a:off x="3443288" y="4806950"/>
            <a:ext cx="762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clasificación</a:t>
            </a:r>
          </a:p>
        </p:txBody>
      </p:sp>
      <p:sp>
        <p:nvSpPr>
          <p:cNvPr id="22558" name="TextBox 72"/>
          <p:cNvSpPr txBox="1">
            <a:spLocks noChangeArrowheads="1"/>
          </p:cNvSpPr>
          <p:nvPr/>
        </p:nvSpPr>
        <p:spPr bwMode="auto">
          <a:xfrm rot="-2644757">
            <a:off x="3278188" y="5294313"/>
            <a:ext cx="10668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Tipos de exámenes</a:t>
            </a:r>
          </a:p>
        </p:txBody>
      </p:sp>
      <p:cxnSp>
        <p:nvCxnSpPr>
          <p:cNvPr id="75" name="Straight Connector 74"/>
          <p:cNvCxnSpPr/>
          <p:nvPr/>
        </p:nvCxnSpPr>
        <p:spPr>
          <a:xfrm rot="16200000" flipV="1">
            <a:off x="3581400" y="44196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3352800" y="4953000"/>
            <a:ext cx="914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0800000" flipV="1">
            <a:off x="3505200" y="5105400"/>
            <a:ext cx="762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3392488" y="5827712"/>
            <a:ext cx="1600200" cy="155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4191000" y="1905000"/>
            <a:ext cx="1371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4" name="TextBox 91"/>
          <p:cNvSpPr txBox="1">
            <a:spLocks noChangeArrowheads="1"/>
          </p:cNvSpPr>
          <p:nvPr/>
        </p:nvSpPr>
        <p:spPr bwMode="auto">
          <a:xfrm rot="-3664042">
            <a:off x="3956051" y="2109787"/>
            <a:ext cx="167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Lucida Handwriting" panose="03010101010101010101" pitchFamily="66" charset="0"/>
              </a:rPr>
              <a:t>Seleccione un método</a:t>
            </a:r>
          </a:p>
        </p:txBody>
      </p:sp>
      <p:sp>
        <p:nvSpPr>
          <p:cNvPr id="22565" name="TextBox 92"/>
          <p:cNvSpPr txBox="1">
            <a:spLocks noChangeArrowheads="1"/>
          </p:cNvSpPr>
          <p:nvPr/>
        </p:nvSpPr>
        <p:spPr bwMode="auto">
          <a:xfrm rot="653258">
            <a:off x="3817938" y="1284288"/>
            <a:ext cx="1524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>
                <a:latin typeface="Lucida Handwriting" panose="03010101010101010101" pitchFamily="66" charset="0"/>
              </a:rPr>
              <a:t>2. CORNELL </a:t>
            </a:r>
          </a:p>
        </p:txBody>
      </p:sp>
      <p:sp>
        <p:nvSpPr>
          <p:cNvPr id="22566" name="TextBox 93"/>
          <p:cNvSpPr txBox="1">
            <a:spLocks noChangeArrowheads="1"/>
          </p:cNvSpPr>
          <p:nvPr/>
        </p:nvSpPr>
        <p:spPr bwMode="auto">
          <a:xfrm rot="-817176">
            <a:off x="3735388" y="1651000"/>
            <a:ext cx="10318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>
                <a:latin typeface="Lucida Handwriting" panose="03010101010101010101" pitchFamily="66" charset="0"/>
              </a:rPr>
              <a:t>1. PRESENTACIÓN</a:t>
            </a:r>
          </a:p>
        </p:txBody>
      </p:sp>
      <p:sp>
        <p:nvSpPr>
          <p:cNvPr id="22567" name="TextBox 94"/>
          <p:cNvSpPr txBox="1">
            <a:spLocks noChangeArrowheads="1"/>
          </p:cNvSpPr>
          <p:nvPr/>
        </p:nvSpPr>
        <p:spPr bwMode="auto">
          <a:xfrm rot="-2026952">
            <a:off x="5159375" y="1104900"/>
            <a:ext cx="10302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>
                <a:latin typeface="Lucida Handwriting" panose="03010101010101010101" pitchFamily="66" charset="0"/>
              </a:rPr>
              <a:t>3. MAPEO</a:t>
            </a:r>
          </a:p>
        </p:txBody>
      </p:sp>
      <p:sp>
        <p:nvSpPr>
          <p:cNvPr id="22568" name="TextBox 98"/>
          <p:cNvSpPr txBox="1">
            <a:spLocks noChangeArrowheads="1"/>
          </p:cNvSpPr>
          <p:nvPr/>
        </p:nvSpPr>
        <p:spPr bwMode="auto">
          <a:xfrm rot="1127020">
            <a:off x="5573713" y="1673225"/>
            <a:ext cx="107791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>
                <a:latin typeface="Lucida Handwriting" panose="03010101010101010101" pitchFamily="66" charset="0"/>
              </a:rPr>
              <a:t>4. GRÁFICOS</a:t>
            </a:r>
          </a:p>
        </p:txBody>
      </p:sp>
      <p:sp>
        <p:nvSpPr>
          <p:cNvPr id="22569" name="TextBox 99"/>
          <p:cNvSpPr txBox="1">
            <a:spLocks noChangeArrowheads="1"/>
          </p:cNvSpPr>
          <p:nvPr/>
        </p:nvSpPr>
        <p:spPr bwMode="auto">
          <a:xfrm rot="2618246">
            <a:off x="5389563" y="2349500"/>
            <a:ext cx="18240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>
                <a:latin typeface="Lucida Handwriting" panose="03010101010101010101" pitchFamily="66" charset="0"/>
              </a:rPr>
              <a:t>5. FRASE/PÁRRAFO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5257800" y="1600200"/>
            <a:ext cx="16002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257800" y="1600200"/>
            <a:ext cx="1295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0800000" flipV="1">
            <a:off x="3581400" y="1600200"/>
            <a:ext cx="1676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0800000">
            <a:off x="3429000" y="1219200"/>
            <a:ext cx="1828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5257800" y="990600"/>
            <a:ext cx="914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38200" y="914400"/>
            <a:ext cx="1066800" cy="30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6200000" flipH="1">
            <a:off x="1257300" y="5715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28600" y="1219200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1143000" y="12192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33400" y="1219200"/>
            <a:ext cx="1371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 flipH="1" flipV="1">
            <a:off x="1485900" y="1562100"/>
            <a:ext cx="762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1905000" y="6858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82" name="TextBox 163"/>
          <p:cNvSpPr txBox="1">
            <a:spLocks noChangeArrowheads="1"/>
          </p:cNvSpPr>
          <p:nvPr/>
        </p:nvSpPr>
        <p:spPr bwMode="auto">
          <a:xfrm rot="-5139152">
            <a:off x="1397000" y="1536700"/>
            <a:ext cx="83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 Grabar</a:t>
            </a:r>
          </a:p>
        </p:txBody>
      </p:sp>
      <p:sp>
        <p:nvSpPr>
          <p:cNvPr id="22583" name="TextBox 164"/>
          <p:cNvSpPr txBox="1">
            <a:spLocks noChangeArrowheads="1"/>
          </p:cNvSpPr>
          <p:nvPr/>
        </p:nvSpPr>
        <p:spPr bwMode="auto">
          <a:xfrm rot="-2237211">
            <a:off x="1154113" y="1435100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/>
              <a:t>Recordar</a:t>
            </a:r>
          </a:p>
        </p:txBody>
      </p:sp>
      <p:sp>
        <p:nvSpPr>
          <p:cNvPr id="22584" name="TextBox 168"/>
          <p:cNvSpPr txBox="1">
            <a:spLocks noChangeArrowheads="1"/>
          </p:cNvSpPr>
          <p:nvPr/>
        </p:nvSpPr>
        <p:spPr bwMode="auto">
          <a:xfrm rot="-1125904">
            <a:off x="628650" y="1387475"/>
            <a:ext cx="609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Reducir</a:t>
            </a:r>
          </a:p>
        </p:txBody>
      </p:sp>
      <p:sp>
        <p:nvSpPr>
          <p:cNvPr id="22585" name="TextBox 172"/>
          <p:cNvSpPr txBox="1">
            <a:spLocks noChangeArrowheads="1"/>
          </p:cNvSpPr>
          <p:nvPr/>
        </p:nvSpPr>
        <p:spPr bwMode="auto">
          <a:xfrm>
            <a:off x="228600" y="1066800"/>
            <a:ext cx="990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Recapitular</a:t>
            </a:r>
          </a:p>
        </p:txBody>
      </p:sp>
      <p:sp>
        <p:nvSpPr>
          <p:cNvPr id="22586" name="TextBox 173"/>
          <p:cNvSpPr txBox="1">
            <a:spLocks noChangeArrowheads="1"/>
          </p:cNvSpPr>
          <p:nvPr/>
        </p:nvSpPr>
        <p:spPr bwMode="auto">
          <a:xfrm rot="1057229">
            <a:off x="1087438" y="914400"/>
            <a:ext cx="533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Recita</a:t>
            </a:r>
          </a:p>
        </p:txBody>
      </p:sp>
      <p:sp>
        <p:nvSpPr>
          <p:cNvPr id="22587" name="TextBox 175"/>
          <p:cNvSpPr txBox="1">
            <a:spLocks noChangeArrowheads="1"/>
          </p:cNvSpPr>
          <p:nvPr/>
        </p:nvSpPr>
        <p:spPr bwMode="auto">
          <a:xfrm rot="2587498">
            <a:off x="1363663" y="712788"/>
            <a:ext cx="609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Revisar</a:t>
            </a:r>
          </a:p>
        </p:txBody>
      </p:sp>
      <p:sp>
        <p:nvSpPr>
          <p:cNvPr id="22588" name="TextBox 177"/>
          <p:cNvSpPr txBox="1">
            <a:spLocks noChangeArrowheads="1"/>
          </p:cNvSpPr>
          <p:nvPr/>
        </p:nvSpPr>
        <p:spPr bwMode="auto">
          <a:xfrm rot="-2437199">
            <a:off x="1825625" y="858838"/>
            <a:ext cx="6096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Refleja</a:t>
            </a:r>
          </a:p>
        </p:txBody>
      </p:sp>
      <p:cxnSp>
        <p:nvCxnSpPr>
          <p:cNvPr id="181" name="Straight Connector 180"/>
          <p:cNvCxnSpPr>
            <a:endCxn id="22582" idx="3"/>
          </p:cNvCxnSpPr>
          <p:nvPr/>
        </p:nvCxnSpPr>
        <p:spPr>
          <a:xfrm rot="10800000" flipV="1">
            <a:off x="1847850" y="1219200"/>
            <a:ext cx="1581150" cy="7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90" name="TextBox 183"/>
          <p:cNvSpPr txBox="1">
            <a:spLocks noChangeArrowheads="1"/>
          </p:cNvSpPr>
          <p:nvPr/>
        </p:nvSpPr>
        <p:spPr bwMode="auto">
          <a:xfrm>
            <a:off x="2286000" y="990600"/>
            <a:ext cx="5334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Lucida Handwriting" panose="03010101010101010101" pitchFamily="66" charset="0"/>
              </a:rPr>
              <a:t>(R7)</a:t>
            </a:r>
          </a:p>
        </p:txBody>
      </p:sp>
      <p:cxnSp>
        <p:nvCxnSpPr>
          <p:cNvPr id="198" name="Straight Connector 197"/>
          <p:cNvCxnSpPr/>
          <p:nvPr/>
        </p:nvCxnSpPr>
        <p:spPr>
          <a:xfrm rot="16200000" flipV="1">
            <a:off x="2857500" y="6477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92" name="TextBox 198"/>
          <p:cNvSpPr txBox="1">
            <a:spLocks noChangeArrowheads="1"/>
          </p:cNvSpPr>
          <p:nvPr/>
        </p:nvSpPr>
        <p:spPr bwMode="auto">
          <a:xfrm rot="-7525901">
            <a:off x="2796382" y="796131"/>
            <a:ext cx="463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+s</a:t>
            </a:r>
          </a:p>
        </p:txBody>
      </p:sp>
      <p:sp>
        <p:nvSpPr>
          <p:cNvPr id="22593" name="TextBox 199"/>
          <p:cNvSpPr txBox="1">
            <a:spLocks noChangeArrowheads="1"/>
          </p:cNvSpPr>
          <p:nvPr/>
        </p:nvSpPr>
        <p:spPr bwMode="auto">
          <a:xfrm rot="-254196">
            <a:off x="3276600" y="762000"/>
            <a:ext cx="152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organizado/sistemático</a:t>
            </a:r>
          </a:p>
        </p:txBody>
      </p:sp>
      <p:sp>
        <p:nvSpPr>
          <p:cNvPr id="22594" name="TextBox 200"/>
          <p:cNvSpPr txBox="1">
            <a:spLocks noChangeArrowheads="1"/>
          </p:cNvSpPr>
          <p:nvPr/>
        </p:nvSpPr>
        <p:spPr bwMode="auto">
          <a:xfrm rot="-171775">
            <a:off x="3052763" y="333375"/>
            <a:ext cx="1143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Simple/eficiente</a:t>
            </a:r>
          </a:p>
        </p:txBody>
      </p:sp>
      <p:sp>
        <p:nvSpPr>
          <p:cNvPr id="22595" name="TextBox 201"/>
          <p:cNvSpPr txBox="1">
            <a:spLocks noChangeArrowheads="1"/>
          </p:cNvSpPr>
          <p:nvPr/>
        </p:nvSpPr>
        <p:spPr bwMode="auto">
          <a:xfrm rot="-681139">
            <a:off x="4351338" y="277813"/>
            <a:ext cx="1295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No hay necesidad de reescribir</a:t>
            </a:r>
          </a:p>
        </p:txBody>
      </p:sp>
      <p:sp>
        <p:nvSpPr>
          <p:cNvPr id="22596" name="TextBox 202"/>
          <p:cNvSpPr txBox="1">
            <a:spLocks noChangeArrowheads="1"/>
          </p:cNvSpPr>
          <p:nvPr/>
        </p:nvSpPr>
        <p:spPr bwMode="auto">
          <a:xfrm rot="-274236">
            <a:off x="3282950" y="573088"/>
            <a:ext cx="9906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Ahorra tiempo</a:t>
            </a:r>
          </a:p>
        </p:txBody>
      </p:sp>
      <p:cxnSp>
        <p:nvCxnSpPr>
          <p:cNvPr id="205" name="Straight Connector 204"/>
          <p:cNvCxnSpPr/>
          <p:nvPr/>
        </p:nvCxnSpPr>
        <p:spPr>
          <a:xfrm flipV="1">
            <a:off x="2971800" y="457200"/>
            <a:ext cx="1219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3276600" y="914400"/>
            <a:ext cx="1371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V="1">
            <a:off x="3124200" y="685800"/>
            <a:ext cx="1219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V="1">
            <a:off x="4419600" y="304800"/>
            <a:ext cx="1219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4191000" y="4572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5400000" flipH="1" flipV="1">
            <a:off x="4305300" y="5715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03" name="TextBox 215"/>
          <p:cNvSpPr txBox="1">
            <a:spLocks noChangeArrowheads="1"/>
          </p:cNvSpPr>
          <p:nvPr/>
        </p:nvSpPr>
        <p:spPr bwMode="auto">
          <a:xfrm rot="-791778">
            <a:off x="2641600" y="1136650"/>
            <a:ext cx="45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-s</a:t>
            </a:r>
          </a:p>
        </p:txBody>
      </p:sp>
      <p:cxnSp>
        <p:nvCxnSpPr>
          <p:cNvPr id="218" name="Straight Connector 217"/>
          <p:cNvCxnSpPr/>
          <p:nvPr/>
        </p:nvCxnSpPr>
        <p:spPr>
          <a:xfrm rot="10800000" flipV="1">
            <a:off x="2667000" y="12192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05" name="TextBox 218"/>
          <p:cNvSpPr txBox="1">
            <a:spLocks noChangeArrowheads="1"/>
          </p:cNvSpPr>
          <p:nvPr/>
        </p:nvSpPr>
        <p:spPr bwMode="auto">
          <a:xfrm rot="-1634097">
            <a:off x="2801938" y="1377950"/>
            <a:ext cx="711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(NINGUNO)</a:t>
            </a:r>
          </a:p>
        </p:txBody>
      </p:sp>
      <p:cxnSp>
        <p:nvCxnSpPr>
          <p:cNvPr id="222" name="Straight Connector 221"/>
          <p:cNvCxnSpPr/>
          <p:nvPr/>
        </p:nvCxnSpPr>
        <p:spPr>
          <a:xfrm rot="10800000" flipV="1">
            <a:off x="1295400" y="1982788"/>
            <a:ext cx="2286000" cy="227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457200" y="2209800"/>
            <a:ext cx="838200" cy="83026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I.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     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     B.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         1.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         2.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Lucida Handwriting" pitchFamily="66" charset="0"/>
              </a:rPr>
              <a:t>              a.</a:t>
            </a:r>
          </a:p>
        </p:txBody>
      </p:sp>
      <p:sp>
        <p:nvSpPr>
          <p:cNvPr id="22608" name="Rectangle 226"/>
          <p:cNvSpPr>
            <a:spLocks noChangeArrowheads="1"/>
          </p:cNvSpPr>
          <p:nvPr/>
        </p:nvSpPr>
        <p:spPr bwMode="auto">
          <a:xfrm rot="-2895868">
            <a:off x="1589088" y="2079625"/>
            <a:ext cx="430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+s</a:t>
            </a:r>
          </a:p>
        </p:txBody>
      </p:sp>
      <p:cxnSp>
        <p:nvCxnSpPr>
          <p:cNvPr id="230" name="Straight Connector 229"/>
          <p:cNvCxnSpPr/>
          <p:nvPr/>
        </p:nvCxnSpPr>
        <p:spPr>
          <a:xfrm rot="5400000">
            <a:off x="1790700" y="21717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10" name="TextBox 230"/>
          <p:cNvSpPr txBox="1">
            <a:spLocks noChangeArrowheads="1"/>
          </p:cNvSpPr>
          <p:nvPr/>
        </p:nvSpPr>
        <p:spPr bwMode="auto">
          <a:xfrm rot="1275712">
            <a:off x="1984375" y="2243138"/>
            <a:ext cx="1066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organizado</a:t>
            </a:r>
          </a:p>
        </p:txBody>
      </p:sp>
      <p:sp>
        <p:nvSpPr>
          <p:cNvPr id="22611" name="TextBox 231"/>
          <p:cNvSpPr txBox="1">
            <a:spLocks noChangeArrowheads="1"/>
          </p:cNvSpPr>
          <p:nvPr/>
        </p:nvSpPr>
        <p:spPr bwMode="auto">
          <a:xfrm rot="1211208">
            <a:off x="1824038" y="2516188"/>
            <a:ext cx="1371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muestra las relaciones</a:t>
            </a:r>
          </a:p>
        </p:txBody>
      </p:sp>
      <p:cxnSp>
        <p:nvCxnSpPr>
          <p:cNvPr id="234" name="Straight Connector 233"/>
          <p:cNvCxnSpPr/>
          <p:nvPr/>
        </p:nvCxnSpPr>
        <p:spPr>
          <a:xfrm rot="10800000" flipH="1" flipV="1">
            <a:off x="1828800" y="2438400"/>
            <a:ext cx="1223963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1981200" y="2209800"/>
            <a:ext cx="809625" cy="261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14" name="Rectangle 273"/>
          <p:cNvSpPr>
            <a:spLocks noChangeArrowheads="1"/>
          </p:cNvSpPr>
          <p:nvPr/>
        </p:nvSpPr>
        <p:spPr bwMode="auto">
          <a:xfrm rot="1727830">
            <a:off x="3114675" y="1892300"/>
            <a:ext cx="35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-s</a:t>
            </a:r>
          </a:p>
        </p:txBody>
      </p:sp>
      <p:cxnSp>
        <p:nvCxnSpPr>
          <p:cNvPr id="276" name="Straight Connector 275"/>
          <p:cNvCxnSpPr/>
          <p:nvPr/>
        </p:nvCxnSpPr>
        <p:spPr>
          <a:xfrm>
            <a:off x="2971800" y="20574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endCxn id="22564" idx="0"/>
          </p:cNvCxnSpPr>
          <p:nvPr/>
        </p:nvCxnSpPr>
        <p:spPr>
          <a:xfrm flipV="1">
            <a:off x="3505200" y="2181225"/>
            <a:ext cx="1166813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rot="16200000" flipH="1">
            <a:off x="3390900" y="24765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18" name="TextBox 281"/>
          <p:cNvSpPr txBox="1">
            <a:spLocks noChangeArrowheads="1"/>
          </p:cNvSpPr>
          <p:nvPr/>
        </p:nvSpPr>
        <p:spPr bwMode="auto">
          <a:xfrm rot="-541628">
            <a:off x="3448050" y="2005013"/>
            <a:ext cx="1293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No es bueno para las conferencias "rápidas".</a:t>
            </a:r>
          </a:p>
        </p:txBody>
      </p:sp>
      <p:sp>
        <p:nvSpPr>
          <p:cNvPr id="22619" name="TextBox 283"/>
          <p:cNvSpPr txBox="1">
            <a:spLocks noChangeArrowheads="1"/>
          </p:cNvSpPr>
          <p:nvPr/>
        </p:nvSpPr>
        <p:spPr bwMode="auto">
          <a:xfrm rot="3472656">
            <a:off x="3356769" y="2524919"/>
            <a:ext cx="817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Lucida Handwriting" panose="03010101010101010101" pitchFamily="66" charset="0"/>
              </a:rPr>
              <a:t>Carece de diversidad de revisión</a:t>
            </a:r>
          </a:p>
        </p:txBody>
      </p:sp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5562600" y="3200400"/>
            <a:ext cx="3352800" cy="628650"/>
            <a:chOff x="5562600" y="3200400"/>
            <a:chExt cx="3352800" cy="628710"/>
          </a:xfrm>
        </p:grpSpPr>
        <p:sp>
          <p:nvSpPr>
            <p:cNvPr id="22648" name="TextBox 285"/>
            <p:cNvSpPr txBox="1">
              <a:spLocks noChangeArrowheads="1"/>
            </p:cNvSpPr>
            <p:nvPr/>
          </p:nvSpPr>
          <p:spPr bwMode="auto">
            <a:xfrm>
              <a:off x="6934200" y="3429000"/>
              <a:ext cx="1981200" cy="40011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Arial" panose="020B0604020202020204" pitchFamily="34" charset="0"/>
                </a:rPr>
                <a:t>Asunto/tema</a:t>
              </a:r>
            </a:p>
          </p:txBody>
        </p:sp>
        <p:cxnSp>
          <p:nvCxnSpPr>
            <p:cNvPr id="288" name="Straight Arrow Connector 287"/>
            <p:cNvCxnSpPr>
              <a:endCxn id="3" idx="6"/>
            </p:cNvCxnSpPr>
            <p:nvPr/>
          </p:nvCxnSpPr>
          <p:spPr>
            <a:xfrm rot="10800000">
              <a:off x="5562600" y="3200400"/>
              <a:ext cx="1371600" cy="30482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24"/>
          <p:cNvGrpSpPr>
            <a:grpSpLocks/>
          </p:cNvGrpSpPr>
          <p:nvPr/>
        </p:nvGrpSpPr>
        <p:grpSpPr bwMode="auto">
          <a:xfrm>
            <a:off x="533400" y="2895600"/>
            <a:ext cx="4537075" cy="3614738"/>
            <a:chOff x="533400" y="2895600"/>
            <a:chExt cx="4537391" cy="3615154"/>
          </a:xfrm>
        </p:grpSpPr>
        <p:sp>
          <p:nvSpPr>
            <p:cNvPr id="22644" name="TextBox 290"/>
            <p:cNvSpPr txBox="1">
              <a:spLocks noChangeArrowheads="1"/>
            </p:cNvSpPr>
            <p:nvPr/>
          </p:nvSpPr>
          <p:spPr bwMode="auto">
            <a:xfrm>
              <a:off x="533400" y="6172200"/>
              <a:ext cx="31242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Subtítulos e ideas principales</a:t>
              </a:r>
            </a:p>
          </p:txBody>
        </p:sp>
        <p:cxnSp>
          <p:nvCxnSpPr>
            <p:cNvPr id="293" name="Straight Arrow Connector 292"/>
            <p:cNvCxnSpPr>
              <a:endCxn id="22532" idx="2"/>
            </p:cNvCxnSpPr>
            <p:nvPr/>
          </p:nvCxnSpPr>
          <p:spPr>
            <a:xfrm rot="5400000" flipH="1" flipV="1">
              <a:off x="1547821" y="4824638"/>
              <a:ext cx="2695885" cy="15241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Arrow Connector 294"/>
            <p:cNvCxnSpPr/>
            <p:nvPr/>
          </p:nvCxnSpPr>
          <p:spPr>
            <a:xfrm rot="5400000" flipH="1" flipV="1">
              <a:off x="1943122" y="3772037"/>
              <a:ext cx="3353186" cy="160031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/>
            <p:cNvCxnSpPr>
              <a:endCxn id="22542" idx="2"/>
            </p:cNvCxnSpPr>
            <p:nvPr/>
          </p:nvCxnSpPr>
          <p:spPr>
            <a:xfrm flipV="1">
              <a:off x="2819559" y="4119704"/>
              <a:ext cx="2251232" cy="212908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25"/>
          <p:cNvGrpSpPr>
            <a:grpSpLocks/>
          </p:cNvGrpSpPr>
          <p:nvPr/>
        </p:nvGrpSpPr>
        <p:grpSpPr bwMode="auto">
          <a:xfrm>
            <a:off x="152400" y="685800"/>
            <a:ext cx="8686800" cy="5943600"/>
            <a:chOff x="152400" y="685800"/>
            <a:chExt cx="8686800" cy="5943600"/>
          </a:xfrm>
        </p:grpSpPr>
        <p:sp>
          <p:nvSpPr>
            <p:cNvPr id="22637" name="TextBox 300"/>
            <p:cNvSpPr txBox="1">
              <a:spLocks noChangeArrowheads="1"/>
            </p:cNvSpPr>
            <p:nvPr/>
          </p:nvSpPr>
          <p:spPr bwMode="auto">
            <a:xfrm>
              <a:off x="6629400" y="685800"/>
              <a:ext cx="2209800" cy="3077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Ideas y datos de apoyo</a:t>
              </a:r>
            </a:p>
          </p:txBody>
        </p:sp>
        <p:sp>
          <p:nvSpPr>
            <p:cNvPr id="304" name="Oval 303"/>
            <p:cNvSpPr/>
            <p:nvPr/>
          </p:nvSpPr>
          <p:spPr>
            <a:xfrm>
              <a:off x="152400" y="3048000"/>
              <a:ext cx="3200400" cy="28194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3048000" y="990600"/>
              <a:ext cx="4114800" cy="15240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>
              <a:off x="4191000" y="3581400"/>
              <a:ext cx="3276600" cy="30480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19" name="Straight Arrow Connector 318"/>
            <p:cNvCxnSpPr/>
            <p:nvPr/>
          </p:nvCxnSpPr>
          <p:spPr>
            <a:xfrm rot="5400000">
              <a:off x="5143500" y="1181100"/>
              <a:ext cx="2590800" cy="2362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Arrow Connector 324"/>
            <p:cNvCxnSpPr/>
            <p:nvPr/>
          </p:nvCxnSpPr>
          <p:spPr>
            <a:xfrm rot="10800000" flipV="1">
              <a:off x="2667000" y="1066800"/>
              <a:ext cx="4953000" cy="22098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Arrow Connector 328"/>
            <p:cNvCxnSpPr>
              <a:endCxn id="305" idx="7"/>
            </p:cNvCxnSpPr>
            <p:nvPr/>
          </p:nvCxnSpPr>
          <p:spPr>
            <a:xfrm rot="10800000" flipV="1">
              <a:off x="6559550" y="1066800"/>
              <a:ext cx="1060450" cy="14763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228600" y="-119063"/>
            <a:ext cx="8686800" cy="6977063"/>
            <a:chOff x="228600" y="-118777"/>
            <a:chExt cx="8686800" cy="6976777"/>
          </a:xfrm>
        </p:grpSpPr>
        <p:grpSp>
          <p:nvGrpSpPr>
            <p:cNvPr id="22625" name="Group 126"/>
            <p:cNvGrpSpPr>
              <a:grpSpLocks/>
            </p:cNvGrpSpPr>
            <p:nvPr/>
          </p:nvGrpSpPr>
          <p:grpSpPr bwMode="auto">
            <a:xfrm>
              <a:off x="228600" y="-118777"/>
              <a:ext cx="8686800" cy="6976777"/>
              <a:chOff x="228600" y="-118777"/>
              <a:chExt cx="8686800" cy="6976777"/>
            </a:xfrm>
          </p:grpSpPr>
          <p:sp>
            <p:nvSpPr>
              <p:cNvPr id="302" name="Oval 301"/>
              <p:cNvSpPr/>
              <p:nvPr/>
            </p:nvSpPr>
            <p:spPr>
              <a:xfrm rot="21362392">
                <a:off x="2828925" y="-118777"/>
                <a:ext cx="2816225" cy="1284235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228600" y="228872"/>
                <a:ext cx="2514600" cy="1904922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3" name="Oval 312"/>
              <p:cNvSpPr/>
              <p:nvPr/>
            </p:nvSpPr>
            <p:spPr>
              <a:xfrm rot="1446717">
                <a:off x="1538288" y="2144906"/>
                <a:ext cx="1720850" cy="812767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4" name="Oval 313"/>
              <p:cNvSpPr/>
              <p:nvPr/>
            </p:nvSpPr>
            <p:spPr>
              <a:xfrm rot="20246565">
                <a:off x="2206625" y="1103549"/>
                <a:ext cx="1524000" cy="685772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5" name="Oval 314"/>
              <p:cNvSpPr/>
              <p:nvPr/>
            </p:nvSpPr>
            <p:spPr>
              <a:xfrm>
                <a:off x="2819400" y="4114912"/>
                <a:ext cx="1600200" cy="2743088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632" name="TextBox 333"/>
              <p:cNvSpPr txBox="1">
                <a:spLocks noChangeArrowheads="1"/>
              </p:cNvSpPr>
              <p:nvPr/>
            </p:nvSpPr>
            <p:spPr bwMode="auto">
              <a:xfrm>
                <a:off x="7162800" y="2667000"/>
                <a:ext cx="1752600" cy="2462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Datos adicionales/apoyo</a:t>
                </a:r>
              </a:p>
            </p:txBody>
          </p:sp>
          <p:cxnSp>
            <p:nvCxnSpPr>
              <p:cNvPr id="336" name="Straight Arrow Connector 335"/>
              <p:cNvCxnSpPr>
                <a:stCxn id="22632" idx="1"/>
                <a:endCxn id="302" idx="5"/>
              </p:cNvCxnSpPr>
              <p:nvPr/>
            </p:nvCxnSpPr>
            <p:spPr>
              <a:xfrm rot="10800000">
                <a:off x="5260975" y="906707"/>
                <a:ext cx="1901825" cy="188269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Arrow Connector 337"/>
              <p:cNvCxnSpPr>
                <a:stCxn id="22632" idx="1"/>
                <a:endCxn id="314" idx="5"/>
              </p:cNvCxnSpPr>
              <p:nvPr/>
            </p:nvCxnSpPr>
            <p:spPr>
              <a:xfrm rot="10800000">
                <a:off x="3559175" y="1463896"/>
                <a:ext cx="3603625" cy="132550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Arrow Connector 339"/>
              <p:cNvCxnSpPr>
                <a:stCxn id="22632" idx="1"/>
                <a:endCxn id="313" idx="7"/>
              </p:cNvCxnSpPr>
              <p:nvPr/>
            </p:nvCxnSpPr>
            <p:spPr>
              <a:xfrm rot="10800000">
                <a:off x="3071813" y="2537002"/>
                <a:ext cx="4090987" cy="25240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Arrow Connector 341"/>
              <p:cNvCxnSpPr>
                <a:stCxn id="22632" idx="1"/>
              </p:cNvCxnSpPr>
              <p:nvPr/>
            </p:nvCxnSpPr>
            <p:spPr>
              <a:xfrm rot="10800000" flipV="1">
                <a:off x="3962400" y="2789405"/>
                <a:ext cx="3200400" cy="147790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4" name="Straight Arrow Connector 343"/>
            <p:cNvCxnSpPr>
              <a:stCxn id="22632" idx="1"/>
            </p:cNvCxnSpPr>
            <p:nvPr/>
          </p:nvCxnSpPr>
          <p:spPr>
            <a:xfrm rot="10800000">
              <a:off x="2286000" y="1905203"/>
              <a:ext cx="4876800" cy="884202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24" name="TextBox 120"/>
          <p:cNvSpPr txBox="1">
            <a:spLocks noChangeArrowheads="1"/>
          </p:cNvSpPr>
          <p:nvPr/>
        </p:nvSpPr>
        <p:spPr bwMode="auto">
          <a:xfrm>
            <a:off x="7620000" y="152400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Lucida Handwriting" panose="03010101010101010101" pitchFamily="66" charset="0"/>
              </a:rPr>
              <a:t>7/2/08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Cartografía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(continuación)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Cuándo usar: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Cuando el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contenido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 la conferencia está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bien organizado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menudo es efectivo con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un conferenciante invitado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no tienen idea de cómo se presentará la conferencia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Efectivo si eres principalmente un aprendiz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"visual"...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Ayuda a mantener un seguimiento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visual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 la conferencia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Las relaciones son fáciles de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ver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Puede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cubrir las líneas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para la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revisión de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la memoria y las relaciones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Es posible que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no escuche los cambios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el contenido de los puntos principales a los hechos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Puede ser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visualmente abrumador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trazado de gráficos</a:t>
            </a:r>
            <a:endParaRPr lang="en-US" sz="5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382000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Descripción: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El uso de columnas con etiquetas de encabezamiento apropiadas en un formato de tabla, es decir, material ofrecido en orden cronológico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Método: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Determinar las categorías que se cubrirán en la conferencia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Prepare el papel con antelación dibujando columnas con determinadas categorías como encabezamientos para cada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Coloca la información en las columnas apropiadas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Lucida Handwriting" pitchFamily="66" charset="0"/>
              </a:rPr>
              <a:t>Métodos de</a:t>
            </a:r>
            <a:r>
              <a:rPr lang="en-US" dirty="0" err="1" smtClean="0">
                <a:latin typeface="Lucida Handwriting" pitchFamily="66" charset="0"/>
              </a:rPr>
              <a:t> toma de notas</a:t>
            </a:r>
            <a:endParaRPr lang="en-US" dirty="0">
              <a:latin typeface="Lucida Handwriting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609600"/>
            <a:ext cx="8610600" cy="2667000"/>
          </a:xfrm>
          <a:ln>
            <a:prstDash val="sysDash"/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 smtClean="0">
                <a:latin typeface="Lucida Handwriting" pitchFamily="66" charset="0"/>
              </a:rPr>
              <a:t> MétodoProcesoVentajasVentajasDesventajasCuando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u="sng" dirty="0" smtClean="0">
              <a:latin typeface="Lucida Handwriting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Cornell-divide el trabajo en secciones-organizadas-conferencia de NONEANY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(columna de memoria, sistema de registro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columna, recapitular columna-simple/eficiente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7Rs - Grabar, recordar, reducir,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Recapitular, recitar, revisar,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Refleja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000" dirty="0" smtClean="0">
              <a:latin typeface="Lucida Handwriting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Los puntos de vista organizados en base a -bien organizados- pueden no mostrar -cuando la conferencia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importancia-fácil de revisar la secuencia según sea necesario-está organizada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-relaciones establecidas por -suficiente tiempo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indentingto make org.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							decisiones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 smtClean="0">
                <a:latin typeface="Lucida Handwriting" pitchFamily="66" charset="0"/>
              </a:rPr>
              <a:t>		</a:t>
            </a:r>
            <a:endParaRPr lang="en-US" sz="1000" dirty="0">
              <a:latin typeface="Lucida Handwriting" pitchFamily="66" charset="0"/>
            </a:endParaRP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4114800" y="37338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-o-</a:t>
            </a: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228600" y="4495800"/>
            <a:ext cx="861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Lucida Handwriting" panose="03010101010101010101" pitchFamily="66" charset="0"/>
              </a:rPr>
              <a:t>Historia Moderna</a:t>
            </a:r>
          </a:p>
        </p:txBody>
      </p:sp>
      <p:sp>
        <p:nvSpPr>
          <p:cNvPr id="25606" name="Content Placeholder 3"/>
          <p:cNvSpPr>
            <a:spLocks noGrp="1"/>
          </p:cNvSpPr>
          <p:nvPr>
            <p:ph sz="half" idx="2"/>
          </p:nvPr>
        </p:nvSpPr>
        <p:spPr>
          <a:xfrm>
            <a:off x="304800" y="4876800"/>
            <a:ext cx="8610600" cy="1219200"/>
          </a:xfrm>
          <a:ln>
            <a:prstDash val="sysDash"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000" u="sng" smtClean="0">
                <a:latin typeface="Lucida Handwriting" panose="03010101010101010101" pitchFamily="66" charset="0"/>
              </a:rPr>
              <a:t>Personas ImportantesEventosSignificación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000" u="sng" smtClean="0">
              <a:latin typeface="Lucida Handwriting" panose="03010101010101010101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000" smtClean="0">
                <a:latin typeface="Lucida Handwriting" panose="03010101010101010101" pitchFamily="66" charset="0"/>
              </a:rPr>
              <a:t>1941-45FDRWWIIUSA participación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</a:t>
            </a:r>
            <a:r>
              <a:rPr lang="en-US" altLang="en-US" sz="1000" smtClean="0">
                <a:latin typeface="Lucida Handwriting" panose="03010101010101010101" pitchFamily="66" charset="0"/>
              </a:rPr>
              <a:t>	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28600" y="533400"/>
            <a:ext cx="8229600" cy="4724400"/>
            <a:chOff x="228600" y="533400"/>
            <a:chExt cx="8229600" cy="4724400"/>
          </a:xfrm>
        </p:grpSpPr>
        <p:sp>
          <p:nvSpPr>
            <p:cNvPr id="11" name="Oval 10"/>
            <p:cNvSpPr/>
            <p:nvPr/>
          </p:nvSpPr>
          <p:spPr>
            <a:xfrm>
              <a:off x="228600" y="4800600"/>
              <a:ext cx="8229600" cy="4572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28600" y="533400"/>
              <a:ext cx="8229600" cy="4572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616" name="TextBox 11"/>
            <p:cNvSpPr txBox="1">
              <a:spLocks noChangeArrowheads="1"/>
            </p:cNvSpPr>
            <p:nvPr/>
          </p:nvSpPr>
          <p:spPr bwMode="auto">
            <a:xfrm>
              <a:off x="304800" y="3429000"/>
              <a:ext cx="2057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Encabezados de la categoría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495300" y="1409700"/>
              <a:ext cx="2514600" cy="16764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838200" y="3733800"/>
              <a:ext cx="1219200" cy="10668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04800" y="914400"/>
            <a:ext cx="8534400" cy="4724400"/>
            <a:chOff x="304800" y="914400"/>
            <a:chExt cx="8534400" cy="4724400"/>
          </a:xfrm>
        </p:grpSpPr>
        <p:sp>
          <p:nvSpPr>
            <p:cNvPr id="22" name="Rounded Rectangle 21"/>
            <p:cNvSpPr/>
            <p:nvPr/>
          </p:nvSpPr>
          <p:spPr>
            <a:xfrm>
              <a:off x="304800" y="914400"/>
              <a:ext cx="8534400" cy="22098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04800" y="5181600"/>
              <a:ext cx="8153400" cy="4572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611" name="TextBox 23"/>
            <p:cNvSpPr txBox="1">
              <a:spLocks noChangeArrowheads="1"/>
            </p:cNvSpPr>
            <p:nvPr/>
          </p:nvSpPr>
          <p:spPr bwMode="auto">
            <a:xfrm>
              <a:off x="6019800" y="3657600"/>
              <a:ext cx="2514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2"/>
                  </a:solidFill>
                </a:rPr>
                <a:t>Información de apoyo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10800000">
              <a:off x="5334000" y="2438400"/>
              <a:ext cx="1828800" cy="12954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5486400" y="3962400"/>
              <a:ext cx="1676400" cy="14478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Gráficos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(continuación)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229600" cy="4953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Cuándo usar: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Cuando la prueba se centrará tanto en los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hechos como en las relaciones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Cuando quieres una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visión general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en un papel en secuencia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Reduce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la cantidad de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escritura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necesaria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Proporciona un mecanismo de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revisión fácil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Facilita tanto la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memorización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como la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comparación/relación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Necesidad de aprender 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desarrollar categorías efectivas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Debe participar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plenamente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la conferencia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 qué tomar notas?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010400" cy="45720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Los instructores comparten información que no está disponible en los libros de texto y luego hacen conexiones.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Las notas sirven como un "archivo" de información.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Se convierten en un almacén </a:t>
            </a:r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de información </a:t>
            </a: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para su uso posterior, es decir, para preparar un examen, escribir un trabajo y/o para su uso en un curso más avanzado.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Tomar notas te ayuda a convertirte en un "oyente activo" y un "pensador crítico".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La escucha "pasiva" es lo que haces cuando ves una comedia en la televisión o tienes una conversación casual con alguien. La escucha "activa" es </a:t>
            </a:r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cuando escuchas con atención </a:t>
            </a: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para asegurarte de que entiendes y aprendes la información que se está transmitiendo.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4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562600"/>
            <a:ext cx="141128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914400"/>
            <a:ext cx="8534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Sentencia/Párrafos</a:t>
            </a:r>
            <a:endParaRPr lang="en-US" sz="5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0600" y="2286000"/>
            <a:ext cx="7391400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Descripción: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Registro de pensamientos/conceptos completos.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Método: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Escriba cada nuevo pensamiento, hecho o tema presentado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Use una línea "nueva" para cada nuevo pensamiento/hecho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Líneas de números a medida que progresas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6858000" cy="361950"/>
          </a:xfrm>
        </p:spPr>
        <p:txBody>
          <a:bodyPr/>
          <a:lstStyle/>
          <a:p>
            <a:pPr eaLnBrk="1" hangingPunct="1"/>
            <a:r>
              <a:rPr lang="en-US" altLang="en-US" sz="1600" b="1" u="sng" smtClean="0">
                <a:latin typeface="Lucida Handwriting" panose="03010101010101010101" pitchFamily="66" charset="0"/>
              </a:rPr>
              <a:t>Toma de nota 1019/17/2008</a:t>
            </a:r>
          </a:p>
        </p:txBody>
      </p:sp>
      <p:sp>
        <p:nvSpPr>
          <p:cNvPr id="28675" name="TextBox 26"/>
          <p:cNvSpPr txBox="1">
            <a:spLocks noChangeArrowheads="1"/>
          </p:cNvSpPr>
          <p:nvPr/>
        </p:nvSpPr>
        <p:spPr bwMode="auto">
          <a:xfrm>
            <a:off x="914400" y="1524000"/>
            <a:ext cx="72390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600">
                <a:latin typeface="Lucida Handwriting" panose="03010101010101010101" pitchFamily="66" charset="0"/>
              </a:rPr>
              <a:t>Tomamos notas: cuando instr. ofrece "nuevas" </a:t>
            </a:r>
            <a:r>
              <a:rPr lang="en-US" altLang="en-US" sz="1600" u="sng">
                <a:latin typeface="Lucida Handwriting" panose="03010101010101010101" pitchFamily="66" charset="0"/>
              </a:rPr>
              <a:t>ideas;</a:t>
            </a:r>
            <a:r>
              <a:rPr lang="en-US" altLang="en-US" sz="1600">
                <a:latin typeface="Lucida Handwriting" panose="03010101010101010101" pitchFamily="66" charset="0"/>
              </a:rPr>
              <a:t> para facilitar el aprendizaje y/o recordar información.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altLang="en-US" sz="1600">
              <a:latin typeface="Lucida Handwriting" panose="03010101010101010101" pitchFamily="66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600">
                <a:latin typeface="Lucida Handwriting" panose="03010101010101010101" pitchFamily="66" charset="0"/>
              </a:rPr>
              <a:t>Para tomar apuntes hay que </a:t>
            </a:r>
            <a:r>
              <a:rPr lang="en-US" altLang="en-US" sz="1600" u="sng">
                <a:latin typeface="Lucida Handwriting" panose="03010101010101010101" pitchFamily="66" charset="0"/>
              </a:rPr>
              <a:t>preparar</a:t>
            </a:r>
            <a:r>
              <a:rPr lang="en-US" altLang="en-US" sz="1600">
                <a:latin typeface="Lucida Handwriting" panose="03010101010101010101" pitchFamily="66" charset="0"/>
              </a:rPr>
              <a:t>, por ejemplo, el programa de estudios de Rev.; comparar texto/clase; identificar los tipos de pruebas (por ejemplo, elección múltiple, ans. cortas o ensayo); encontrar un compañero de clase; desarrollar una actitud y seleccionar un método efectivo (por ejemplo, Cornell, Outline, Mapping, Charting, Sentencia/Parácter).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altLang="en-US" sz="1000"/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altLang="en-US" sz="1000"/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914400" y="1524000"/>
            <a:ext cx="4419600" cy="3341688"/>
            <a:chOff x="914400" y="1524000"/>
            <a:chExt cx="4419600" cy="3341132"/>
          </a:xfrm>
        </p:grpSpPr>
        <p:sp>
          <p:nvSpPr>
            <p:cNvPr id="28" name="Oval 27"/>
            <p:cNvSpPr/>
            <p:nvPr/>
          </p:nvSpPr>
          <p:spPr>
            <a:xfrm>
              <a:off x="914400" y="1524000"/>
              <a:ext cx="381000" cy="38093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914400" y="2209686"/>
              <a:ext cx="381000" cy="38093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3" name="Straight Arrow Connector 32"/>
            <p:cNvCxnSpPr>
              <a:endCxn id="28" idx="5"/>
            </p:cNvCxnSpPr>
            <p:nvPr/>
          </p:nvCxnSpPr>
          <p:spPr>
            <a:xfrm rot="16200000" flipV="1">
              <a:off x="744764" y="2344457"/>
              <a:ext cx="2722109" cy="1731962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16200000" flipV="1">
              <a:off x="1066965" y="2666658"/>
              <a:ext cx="1980870" cy="18288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92" name="TextBox 36"/>
            <p:cNvSpPr txBox="1">
              <a:spLocks noChangeArrowheads="1"/>
            </p:cNvSpPr>
            <p:nvPr/>
          </p:nvSpPr>
          <p:spPr bwMode="auto">
            <a:xfrm>
              <a:off x="1447800" y="4495800"/>
              <a:ext cx="3886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Pensamientos, hechos o ideas numeradas</a:t>
              </a:r>
            </a:p>
          </p:txBody>
        </p:sp>
      </p:grp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3124200" y="1524000"/>
            <a:ext cx="5410200" cy="3694113"/>
            <a:chOff x="3124200" y="1524000"/>
            <a:chExt cx="5410200" cy="3694331"/>
          </a:xfrm>
        </p:grpSpPr>
        <p:cxnSp>
          <p:nvCxnSpPr>
            <p:cNvPr id="50" name="Straight Arrow Connector 49"/>
            <p:cNvCxnSpPr>
              <a:endCxn id="39" idx="2"/>
            </p:cNvCxnSpPr>
            <p:nvPr/>
          </p:nvCxnSpPr>
          <p:spPr>
            <a:xfrm rot="10800000">
              <a:off x="3886200" y="1828818"/>
              <a:ext cx="2895600" cy="2743362"/>
            </a:xfrm>
            <a:prstGeom prst="straightConnector1">
              <a:avLst/>
            </a:prstGeom>
            <a:ln w="22225">
              <a:solidFill>
                <a:srgbClr val="38629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679" name="Group 76"/>
            <p:cNvGrpSpPr>
              <a:grpSpLocks/>
            </p:cNvGrpSpPr>
            <p:nvPr/>
          </p:nvGrpSpPr>
          <p:grpSpPr bwMode="auto">
            <a:xfrm>
              <a:off x="3124200" y="1524000"/>
              <a:ext cx="5410200" cy="3694331"/>
              <a:chOff x="3124200" y="1524000"/>
              <a:chExt cx="5410200" cy="3694331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3581400" y="1524000"/>
                <a:ext cx="609600" cy="30481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3124200" y="3048090"/>
                <a:ext cx="609600" cy="304818"/>
              </a:xfrm>
              <a:prstGeom prst="roundRect">
                <a:avLst/>
              </a:prstGeom>
              <a:noFill/>
              <a:ln>
                <a:solidFill>
                  <a:srgbClr val="385D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7620000" y="2286045"/>
                <a:ext cx="609600" cy="30481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5029200" y="2286045"/>
                <a:ext cx="609600" cy="30481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8" name="Straight Arrow Connector 47"/>
              <p:cNvCxnSpPr>
                <a:endCxn id="43" idx="3"/>
              </p:cNvCxnSpPr>
              <p:nvPr/>
            </p:nvCxnSpPr>
            <p:spPr>
              <a:xfrm rot="10800000">
                <a:off x="3733800" y="3200499"/>
                <a:ext cx="3048000" cy="1371681"/>
              </a:xfrm>
              <a:prstGeom prst="straightConnector1">
                <a:avLst/>
              </a:prstGeom>
              <a:ln w="22225">
                <a:solidFill>
                  <a:srgbClr val="38629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16200000" flipV="1">
                <a:off x="5105342" y="2895721"/>
                <a:ext cx="1981317" cy="1371600"/>
              </a:xfrm>
              <a:prstGeom prst="straightConnector1">
                <a:avLst/>
              </a:prstGeom>
              <a:ln w="22225">
                <a:solidFill>
                  <a:srgbClr val="38629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endCxn id="45" idx="2"/>
              </p:cNvCxnSpPr>
              <p:nvPr/>
            </p:nvCxnSpPr>
            <p:spPr>
              <a:xfrm rot="5400000" flipH="1" flipV="1">
                <a:off x="6362642" y="3010021"/>
                <a:ext cx="1981317" cy="1143000"/>
              </a:xfrm>
              <a:prstGeom prst="straightConnector1">
                <a:avLst/>
              </a:prstGeom>
              <a:ln w="22225">
                <a:solidFill>
                  <a:srgbClr val="38629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687" name="TextBox 56"/>
              <p:cNvSpPr txBox="1">
                <a:spLocks noChangeArrowheads="1"/>
              </p:cNvSpPr>
              <p:nvPr/>
            </p:nvSpPr>
            <p:spPr bwMode="auto">
              <a:xfrm>
                <a:off x="5943600" y="4572000"/>
                <a:ext cx="25908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tx2"/>
                    </a:solidFill>
                  </a:rPr>
                  <a:t>Utilice abreviaturas para agilizar el proceso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Sentencia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(continuación)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7315200" cy="4953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Cuándo usar</a:t>
            </a:r>
            <a:r>
              <a:rPr lang="en-US" dirty="0" smtClean="0"/>
              <a:t>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Cuando la conferencia está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algo organizada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El contenido pesado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que llega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muy rápido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El instructor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presenta de manera puntual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, pero no en lista, es decir, "tres puntos relacionados"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Obtiene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más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o TODA la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información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Desventajas: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No se pueden determinar los puntos mayores</a:t>
            </a:r>
            <a:r>
              <a:rPr lang="en-US" sz="1800" dirty="0" err="1" smtClean="0">
                <a:solidFill>
                  <a:schemeClr val="accent1">
                    <a:lumMod val="75000"/>
                  </a:schemeClr>
                </a:solidFill>
              </a:rPr>
              <a:t> y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menores de la secuencia numerada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Difícil de editar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sin tener que reescribir totalmente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 los métodos... así que aquí tienes algunos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consejos básicos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Concéntrese</a:t>
            </a:r>
            <a:r>
              <a:rPr lang="en-US" b="1" dirty="0" smtClean="0"/>
              <a:t> en la conferencia o la lectura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Toma notas </a:t>
            </a:r>
            <a:r>
              <a:rPr lang="en-US" b="1" u="sng" dirty="0" smtClean="0"/>
              <a:t>selectivamente</a:t>
            </a:r>
            <a:r>
              <a:rPr lang="en-US" b="1" dirty="0" smtClean="0"/>
              <a:t> ... no intentes escribir cada palabra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El profesor promedio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habla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aprox.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125-140 palabras por minuto/el anotador promedio escribe aprox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25 palabras por minuto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Usa tus </a:t>
            </a:r>
            <a:r>
              <a:rPr lang="en-US" b="1" u="sng" dirty="0" smtClean="0"/>
              <a:t>propias palabras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Sé breve</a:t>
            </a:r>
            <a:r>
              <a:rPr lang="en-US" b="1" dirty="0" smtClean="0"/>
              <a:t>... céntrate en los puntos principales y en la información importante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Escriba de forma</a:t>
            </a:r>
            <a:r>
              <a:rPr lang="en-US" b="1" u="sng" dirty="0" smtClean="0"/>
              <a:t> legible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No te preocupes </a:t>
            </a:r>
            <a:r>
              <a:rPr lang="en-US" b="1" dirty="0" smtClean="0"/>
              <a:t>por la gramática o la ortografía.</a:t>
            </a:r>
            <a:endParaRPr lang="en-US" b="1" dirty="0"/>
          </a:p>
        </p:txBody>
      </p:sp>
      <p:pic>
        <p:nvPicPr>
          <p:cNvPr id="30724" name="Picture 14" descr="C:\Documents and Settings\matthewsl\Local Settings\Temporary Internet Files\Content.IE5\CLINGPI9\MMj0356597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800600"/>
            <a:ext cx="992188" cy="94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Saber QUÉ escribir - (</a:t>
            </a:r>
            <a:r>
              <a:rPr lang="en-US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reconocer/recordar las cosas importantes!?!)</a:t>
            </a:r>
            <a:endParaRPr lang="en-US" sz="3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534400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Los instructores suelen </a:t>
            </a:r>
            <a:r>
              <a:rPr lang="en-US" b="1" u="sng" dirty="0" smtClean="0"/>
              <a:t>hacer una pausa</a:t>
            </a:r>
            <a:r>
              <a:rPr lang="en-US" b="1" dirty="0" smtClean="0"/>
              <a:t> antes o después de una idea importante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Los instructores tienden a </a:t>
            </a:r>
            <a:r>
              <a:rPr lang="en-US" b="1" u="sng" dirty="0" smtClean="0"/>
              <a:t>escribir ideas importantes en la pizarra</a:t>
            </a:r>
            <a:r>
              <a:rPr lang="en-US" b="1" dirty="0" smtClean="0"/>
              <a:t>, en los gastos generales y/o en PowerPoint.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Los instructores a menudo utilizan </a:t>
            </a:r>
            <a:r>
              <a:rPr lang="en-US" b="1" u="sng" dirty="0" smtClean="0"/>
              <a:t>la repetición</a:t>
            </a:r>
            <a:r>
              <a:rPr lang="en-US" b="1" dirty="0" smtClean="0"/>
              <a:t> para enfatizar un punto importante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La mayoría de los instructores utilizan frases </a:t>
            </a:r>
            <a:r>
              <a:rPr lang="en-US" b="1" u="sng" dirty="0" smtClean="0"/>
              <a:t>introductorias</a:t>
            </a:r>
            <a:r>
              <a:rPr lang="en-US" b="1" dirty="0" smtClean="0"/>
              <a:t>, por ejemplo: "Un punto para recordar..." o "Una consideración crítica..."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2050" name="Picture 2" descr="C:\Documents and Settings\matthewsl\Local Settings\Temporary Internet Files\Content.IE5\0HEVSD2B\MMj0285289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54003"/>
            <a:ext cx="1143000" cy="151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Saber QUÉ escribir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4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Necesitas marcar las ideas enfatizadas en la conferencia con una flecha u otro símbolo especial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Necesitas anotar los ejemplos que el instructor presenta y "anotarlos" con "EX"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Tienes que prestar mucha atención a las palabras y frases de transición. Escuche palabras como "por lo tanto", "finalmente" y "además". Estas palabras suelen indicar una idea importante.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1600" dirty="0" smtClean="0"/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1600" dirty="0" smtClean="0"/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1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7" name="Picture 5" descr="C:\Documents and Settings\matthewsl\Local Settings\Temporary Internet Files\Content.IE5\XH0HVL05\MMj0178141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05400"/>
            <a:ext cx="13716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Saber QUÉ escribir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Necesitas escuchar </a:t>
            </a:r>
            <a:r>
              <a:rPr lang="en-US" b="1" u="sng" dirty="0" smtClean="0"/>
              <a:t>las palabras de señal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que conducen a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las ideas/puntos principales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500" i="1" dirty="0" smtClean="0"/>
              <a:t>"</a:t>
            </a:r>
            <a:r>
              <a:rPr lang="en-US" sz="1600" dirty="0" smtClean="0"/>
              <a:t>Hay tres razones por las que..."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"Primero... Segundo... Tercero..."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"... y lo más importante... 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"Un desarrollo importante..."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que indican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material de apoyo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Por otro lado... 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"Por ejemplo..."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"Por ejemplo..."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"De manera similar..."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"También..."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"Además..."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"En contraste..."</a:t>
            </a:r>
            <a:endParaRPr lang="en-US" dirty="0"/>
          </a:p>
        </p:txBody>
      </p:sp>
      <p:pic>
        <p:nvPicPr>
          <p:cNvPr id="4" name="Picture 6" descr="C:\Documents and Settings\matthewsl\Local Settings\Temporary Internet Files\Content.IE5\QD4NGBOX\MMj0356587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24200"/>
            <a:ext cx="15414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Palabras clave </a:t>
            </a:r>
            <a:r>
              <a:rPr lang="en-US" sz="1600" b="1" i="1" dirty="0" smtClean="0">
                <a:solidFill>
                  <a:schemeClr val="tx1"/>
                </a:solidFill>
              </a:rPr>
              <a:t>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8"/>
          </a:xfrm>
        </p:spPr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que señalan la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conclusión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o el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resumen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"Por lo tanto..."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"En conclusión..."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"Como resultado..."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"Finalmente..."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En resumen... 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/>
              <a:t>"De esto podemos ver..."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que a menudo se dicen 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MUY fuerte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500" dirty="0" smtClean="0"/>
              <a:t>"Ahora esto es importante..."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500" dirty="0" smtClean="0"/>
              <a:t>"Recuerda que..."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500" dirty="0" smtClean="0"/>
              <a:t>"La idea importante es que..."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500" dirty="0" smtClean="0"/>
              <a:t>"El concepto básico aquí es..."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1500" dirty="0" smtClean="0"/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15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34820" name="Picture 2" descr="C:\Documents and Settings\matthewsl\Local Settings\Temporary Internet Files\Content.IE5\MBSFONU7\MMj0356592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667000"/>
            <a:ext cx="18351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04800"/>
            <a:ext cx="2971800" cy="6359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Asignación #3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Las habilidades blandas son rasgos o destrezas personales, como la capacidad de dar y recibir retroalimentación, trabajar en colaboración y administrar el tiempo.</a:t>
            </a:r>
          </a:p>
          <a:p>
            <a:r>
              <a:rPr lang="en-US" altLang="en-US" smtClean="0"/>
              <a:t>Investigar las habilidades blandas. </a:t>
            </a:r>
          </a:p>
          <a:p>
            <a:r>
              <a:rPr lang="en-US" altLang="en-US" smtClean="0"/>
              <a:t>Elija una estrategia de toma de notas para mostrar lo que ha aprendido en su investigación.   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153400" cy="5562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ym typeface="Wingdings" pitchFamily="2" charset="2"/>
              </a:rPr>
              <a:t>Tomar notas facilita el aprendizaje, permitiéndole convertirse en un aprendiz efectivo.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Al tomar notas, se concentrará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más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 lo que se dice o en lo que se lee; analizará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continuamente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; se verá obligado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 pensar rápidamente en lo que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ve y oye.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¡</a:t>
            </a:r>
            <a:r>
              <a:rPr lang="en-US" b="1" dirty="0" smtClean="0"/>
              <a:t>Las notas te ayudan a recordar la información!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Según Walter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Pauk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en </a:t>
            </a:r>
            <a:r>
              <a:rPr lang="en-US" sz="1600" i="1" u="sng" dirty="0" smtClean="0">
                <a:solidFill>
                  <a:schemeClr val="accent1">
                    <a:lumMod val="75000"/>
                  </a:schemeClr>
                </a:solidFill>
              </a:rPr>
              <a:t>Cómo estudiar en la universidad (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1997) los estudiantes que NO tomen notas en la conferencia perderán la información de la siguiente manera: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i="1" dirty="0" smtClean="0">
              <a:sym typeface="Wingdings" pitchFamily="2" charset="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78698"/>
              </p:ext>
            </p:extLst>
          </p:nvPr>
        </p:nvGraphicFramePr>
        <p:xfrm>
          <a:off x="2743200" y="4419601"/>
          <a:ext cx="4343400" cy="2301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503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Después de la conferencia: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Material olvidado: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4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20 minutos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47%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4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1 día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4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2 días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69%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4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10 semanas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75%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15 semanas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mic Sans MS" pitchFamily="66" charset="0"/>
                        </a:rPr>
                        <a:t>95%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prepararse para tomar notas:</a:t>
            </a:r>
            <a:endParaRPr lang="en-US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7239000" cy="52578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Revise el programa del curso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Busque información valiosa 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en el programa de estudios, es decir, los objetivos del curso, los principales temas a tratar, el horario de clases establecido, las fechas de las principales tareas y exámenes, la calificación y el tipo de exámenes.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Determinar la relación entre la clase y el libro de texto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En algunos cursos, el libro de texto es la principal fuente de información, y el tiempo de clase se utiliza para aclarar y aplicar conceptos. En otros cursos, el material de clase es más importante que el libro de texto.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Identificar el tipo de pruebas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¿Necesitas prepararte para las preguntas de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opción múltiple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, de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respuesta corta 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o de tipo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ensayo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? ¿Deben ser sus notas MUY detalladas y palabra por palabra o necesitará tomar notas que se centren en conceptos importantes y en las relaciones entre los temas principales? (Pídale a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su instructor que le dé ejemplos de preguntas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hable con otros estudiantes 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que hayan tomado el curso; busque en el escritorio de reserva de la biblioteca los exámenes antiguos).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</a:p>
        </p:txBody>
      </p:sp>
      <p:pic>
        <p:nvPicPr>
          <p:cNvPr id="3075" name="Picture 3" descr="C:\Documents and Settings\matthewsl\Local Settings\Temporary Internet Files\Content.IE5\ZYGVNL4P\MMj0236466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1242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791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Codificación de colores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Las investigaciones muestran que la codificación de colores tiene beneficios cerebrales con la memoria. Codifica por colores tus notas para ayudar a recordar la información. Esto agrega un toque de distinción a una tarea aparentemente mundana.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Aclara tus sentimientos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¡¡Te van a gustar algunos cursos y no te entusiasmarás tanto con otros!! Una actitud negativa puede afectar al esfuerzo que pones en una clase, si asistes regularmente y/o cómo tomas notas. Reconozca sus sentimientos 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encuentre una manera positiva de enfrentar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la situación.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Adoptar una actitud de cuestionamiento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Entienda su propósito de tomar el curso. Pregúntese: "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¿Qué voy a aprender hoy?"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"¿Cómo encaja esta nueva información/idea en lo que ya sé?"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C:\Documents and Settings\matthewsl\Local Settings\Temporary Internet Files\Content.IE5\QDLUFML8\MMj0288870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228412"/>
            <a:ext cx="1000125" cy="130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334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b="1" dirty="0" smtClean="0"/>
              <a:t>Elija un </a:t>
            </a:r>
            <a:r>
              <a:rPr lang="en-US" sz="4400" b="1" u="sng" dirty="0" smtClean="0"/>
              <a:t>sistema</a:t>
            </a:r>
            <a:r>
              <a:rPr lang="en-US" sz="4400" b="1" dirty="0" smtClean="0"/>
              <a:t> eficaz de toma de notas</a:t>
            </a:r>
            <a:r>
              <a:rPr lang="en-US" sz="4400" dirty="0" smtClean="0"/>
              <a:t>, es decir</a:t>
            </a:r>
          </a:p>
          <a:p>
            <a:pPr lvl="7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método Cornell</a:t>
            </a:r>
          </a:p>
          <a:p>
            <a:pPr lvl="7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Esquema</a:t>
            </a:r>
          </a:p>
          <a:p>
            <a:pPr lvl="7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Mapeo</a:t>
            </a:r>
          </a:p>
          <a:p>
            <a:pPr lvl="7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Gráficos</a:t>
            </a:r>
          </a:p>
          <a:p>
            <a:pPr lvl="7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Sentencias o párrafos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 toma de notas de Cornell</a:t>
            </a:r>
            <a:endParaRPr lang="en-US" sz="5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Descripción: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formato sistemático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 condensar y organizar las notas sin necesidad de volver a copiarlas laboriosamente, dividiendo el papel en secciones específicas.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Método: </a:t>
            </a:r>
            <a:r>
              <a:rPr lang="en-US" sz="1400" dirty="0" smtClean="0"/>
              <a:t>(</a:t>
            </a:r>
            <a:r>
              <a:rPr lang="en-US" sz="1400" b="1" dirty="0" smtClean="0">
                <a:solidFill>
                  <a:srgbClr val="FF0000"/>
                </a:solidFill>
              </a:rPr>
              <a:t>R7</a:t>
            </a:r>
            <a:r>
              <a:rPr lang="en-US" sz="1400" baseline="30000" dirty="0" smtClean="0"/>
              <a:t> - </a:t>
            </a:r>
            <a:r>
              <a:rPr lang="en-US" sz="1400" baseline="30000" dirty="0" smtClean="0">
                <a:solidFill>
                  <a:srgbClr val="FF0000"/>
                </a:solidFill>
              </a:rPr>
              <a:t>Registrar, Recordar, Reducir, Recapitular, Recitar, Revisar, Reflexionar</a:t>
            </a:r>
            <a:r>
              <a:rPr lang="en-US" sz="1400" dirty="0" smtClean="0"/>
              <a:t>)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Dividir el papel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US" sz="1800" b="1" u="sng" dirty="0" smtClean="0">
                <a:solidFill>
                  <a:schemeClr val="accent1">
                    <a:lumMod val="75000"/>
                  </a:schemeClr>
                </a:solidFill>
              </a:rPr>
              <a:t> tres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secciones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(columna de 2 pulgadas a la izquierda - para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"cues";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6,5 pulgadas de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"espacio principal"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la derecha - para tomar notas; columna de 2 pulgadas en la parte inferior para resumir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Toma notas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durante la clase en el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"espacio principal"/Cada vez que el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instructor se mueve a un nuevo punto, se salta algunas líneas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Después de la clase, complete las frases y oraciones tanto como sea posible/escriba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"pistas" en la columna de la izquierda</a:t>
            </a:r>
          </a:p>
          <a:p>
            <a:pPr lvl="2" indent="-246888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Para repasar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- cubre la "sección principal" con la tarjeta; di "entrada" en voz alta y luego di todo lo que puedas; mueve la tarjeta y mira si coincide con lo que escribiste.</a:t>
            </a:r>
          </a:p>
          <a:p>
            <a:pPr lvl="2" indent="-24688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¡Si puedes decirlo, lo sabes!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676400" y="1447800"/>
            <a:ext cx="4343400" cy="4495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Cornell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(continuación)</a:t>
            </a:r>
            <a:endPara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4343400" cy="4419600"/>
          </a:xfrm>
        </p:spPr>
        <p:txBody>
          <a:bodyPr>
            <a:normAutofit fontScale="2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900" b="1" i="1" dirty="0" smtClean="0">
                <a:solidFill>
                  <a:srgbClr val="C00000"/>
                </a:solidFill>
              </a:rPr>
              <a:t>Método de toma de notas de Cornell </a:t>
            </a:r>
            <a:r>
              <a:rPr lang="en-US" sz="4900" b="1" i="1" dirty="0" smtClean="0"/>
              <a:t>(R7)</a:t>
            </a:r>
            <a:endParaRPr lang="en-US" sz="4900" i="1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i="1" dirty="0" smtClean="0"/>
              <a:t>-la Plantilla-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-2 pulgadas-                                                        -6 pulgadas-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             1. </a:t>
            </a:r>
            <a:r>
              <a:rPr lang="en-US" b="1" u="sng" dirty="0" smtClean="0">
                <a:solidFill>
                  <a:srgbClr val="C00000"/>
                </a:solidFill>
              </a:rPr>
              <a:t>REGISTRO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             (</a:t>
            </a:r>
            <a:r>
              <a:rPr lang="en-US" b="1" u="sng" dirty="0" smtClean="0"/>
              <a:t>durante</a:t>
            </a:r>
            <a:r>
              <a:rPr lang="en-US" b="1" dirty="0" smtClean="0"/>
              <a:t> la clase)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3. </a:t>
            </a:r>
            <a:r>
              <a:rPr lang="en-US" b="1" u="sng" dirty="0" smtClean="0">
                <a:solidFill>
                  <a:srgbClr val="C00000"/>
                </a:solidFill>
              </a:rPr>
              <a:t>REDUCIR (1</a:t>
            </a:r>
            <a:r>
              <a:rPr lang="en-US" b="1" dirty="0" smtClean="0"/>
              <a:t>)                        </a:t>
            </a:r>
            <a:r>
              <a:rPr lang="en-US" dirty="0" smtClean="0"/>
              <a:t> escribir </a:t>
            </a:r>
            <a:r>
              <a:rPr lang="en-US" b="1" dirty="0" smtClean="0">
                <a:solidFill>
                  <a:schemeClr val="tx2"/>
                </a:solidFill>
              </a:rPr>
              <a:t>hechos</a:t>
            </a:r>
            <a:r>
              <a:rPr lang="en-US" dirty="0" smtClean="0"/>
              <a:t> e </a:t>
            </a:r>
            <a:r>
              <a:rPr lang="en-US" b="1" dirty="0" smtClean="0">
                <a:solidFill>
                  <a:schemeClr val="tx2"/>
                </a:solidFill>
              </a:rPr>
              <a:t>ideas</a:t>
            </a:r>
            <a:r>
              <a:rPr lang="en-US" u="sng" dirty="0" smtClean="0"/>
              <a:t> en frases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(</a:t>
            </a:r>
            <a:r>
              <a:rPr lang="en-US" b="1" u="sng" dirty="0" smtClean="0"/>
              <a:t>después de</a:t>
            </a:r>
            <a:r>
              <a:rPr lang="en-US" b="1" dirty="0" smtClean="0"/>
              <a:t> la clase)                         (2)</a:t>
            </a:r>
            <a:r>
              <a:rPr lang="en-US" dirty="0" smtClean="0"/>
              <a:t> utilizar </a:t>
            </a:r>
            <a:r>
              <a:rPr lang="en-US" b="1" dirty="0" smtClean="0">
                <a:solidFill>
                  <a:schemeClr val="tx2"/>
                </a:solidFill>
              </a:rPr>
              <a:t>abreviaturas</a:t>
            </a:r>
            <a:r>
              <a:rPr lang="en-US" dirty="0" smtClean="0"/>
              <a:t> cuando sea posible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(1)</a:t>
            </a:r>
            <a:r>
              <a:rPr lang="en-US" b="1" dirty="0" smtClean="0">
                <a:solidFill>
                  <a:schemeClr val="tx2"/>
                </a:solidFill>
              </a:rPr>
              <a:t> palabras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tx2"/>
                </a:solidFill>
              </a:rPr>
              <a:t>frases </a:t>
            </a:r>
            <a:r>
              <a:rPr lang="en-US" dirty="0" smtClean="0"/>
              <a:t>o</a:t>
            </a:r>
            <a:endParaRPr lang="en-US" dirty="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2"/>
                </a:solidFill>
              </a:rPr>
              <a:t>     preguntas</a:t>
            </a:r>
            <a:r>
              <a:rPr lang="en-US" dirty="0" smtClean="0"/>
              <a:t> que sirven como pistas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2) frases clave</a:t>
            </a:r>
            <a:r>
              <a:rPr lang="en-US" dirty="0" smtClean="0"/>
              <a:t> y preguntas                                     </a:t>
            </a:r>
            <a:r>
              <a:rPr lang="en-US" b="1" dirty="0" smtClean="0"/>
              <a:t>2. </a:t>
            </a:r>
            <a:r>
              <a:rPr lang="en-US" b="1" u="sng" dirty="0" smtClean="0">
                <a:solidFill>
                  <a:srgbClr val="C00000"/>
                </a:solidFill>
              </a:rPr>
              <a:t>RECUERDE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debe ser en</a:t>
            </a:r>
            <a:r>
              <a:rPr lang="en-US" b="1" dirty="0" smtClean="0">
                <a:solidFill>
                  <a:schemeClr val="tx2"/>
                </a:solidFill>
              </a:rPr>
              <a:t> sus propias palabras</a:t>
            </a:r>
            <a:r>
              <a:rPr lang="en-US" b="1" dirty="0" smtClean="0"/>
              <a:t>                        (</a:t>
            </a:r>
            <a:r>
              <a:rPr lang="en-US" b="1" u="sng" dirty="0" smtClean="0"/>
              <a:t>después de</a:t>
            </a:r>
            <a:r>
              <a:rPr lang="en-US" b="1" dirty="0" smtClean="0"/>
              <a:t> la clase)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(1)</a:t>
            </a:r>
            <a:r>
              <a:rPr lang="en-US" b="1" dirty="0" smtClean="0">
                <a:solidFill>
                  <a:schemeClr val="tx2"/>
                </a:solidFill>
              </a:rPr>
              <a:t> leer</a:t>
            </a:r>
            <a:r>
              <a:rPr lang="en-US" dirty="0" smtClean="0"/>
              <a:t> a través de sus notas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(2) rellenar los espacios </a:t>
            </a:r>
            <a:r>
              <a:rPr lang="en-US" b="1" dirty="0" smtClean="0">
                <a:solidFill>
                  <a:schemeClr val="tx2"/>
                </a:solidFill>
              </a:rPr>
              <a:t>en blanco</a:t>
            </a:r>
            <a:r>
              <a:rPr lang="en-US" dirty="0" smtClean="0"/>
              <a:t> y hacer los "garabatos" más legibles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5. </a:t>
            </a:r>
            <a:r>
              <a:rPr lang="en-US" b="1" u="sng" dirty="0" smtClean="0">
                <a:solidFill>
                  <a:srgbClr val="C00000"/>
                </a:solidFill>
              </a:rPr>
              <a:t>RECITE 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(1)</a:t>
            </a:r>
            <a:r>
              <a:rPr lang="en-US" dirty="0" smtClean="0"/>
              <a:t> con notas de clas                          e </a:t>
            </a:r>
            <a:r>
              <a:rPr lang="en-US" b="1" dirty="0" smtClean="0"/>
              <a:t>6. </a:t>
            </a:r>
            <a:r>
              <a:rPr lang="en-US" b="1" u="sng" dirty="0" smtClean="0">
                <a:solidFill>
                  <a:srgbClr val="C00000"/>
                </a:solidFill>
              </a:rPr>
              <a:t>REVISIÓN</a:t>
            </a:r>
            <a:r>
              <a:rPr lang="en-US" b="1" dirty="0" smtClean="0"/>
              <a:t>    y 7. </a:t>
            </a:r>
            <a:r>
              <a:rPr lang="en-US" b="1" u="sng" dirty="0" smtClean="0">
                <a:solidFill>
                  <a:srgbClr val="C00000"/>
                </a:solidFill>
              </a:rPr>
              <a:t>REFLEXIÓN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cubierto, lea </a:t>
            </a:r>
            <a:r>
              <a:rPr lang="en-US" b="1" dirty="0" smtClean="0">
                <a:solidFill>
                  <a:schemeClr val="tx2"/>
                </a:solidFill>
              </a:rPr>
              <a:t>cada clave                     </a:t>
            </a:r>
            <a:r>
              <a:rPr lang="en-US" b="1" dirty="0" smtClean="0"/>
              <a:t>(1)</a:t>
            </a:r>
            <a:r>
              <a:rPr lang="en-US" b="1" dirty="0" smtClean="0">
                <a:solidFill>
                  <a:schemeClr val="tx2"/>
                </a:solidFill>
              </a:rPr>
              <a:t> revise</a:t>
            </a:r>
            <a:r>
              <a:rPr lang="en-US" dirty="0" smtClean="0">
                <a:solidFill>
                  <a:schemeClr val="tx2"/>
                </a:solidFill>
              </a:rPr>
              <a:t> sus notas </a:t>
            </a:r>
            <a:r>
              <a:rPr lang="en-US" b="1" dirty="0" smtClean="0">
                <a:solidFill>
                  <a:schemeClr val="tx2"/>
                </a:solidFill>
              </a:rPr>
              <a:t>periódicamente</a:t>
            </a:r>
            <a:endParaRPr lang="en-US" dirty="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2"/>
                </a:solidFill>
              </a:rPr>
              <a:t>palabra</a:t>
            </a:r>
            <a:r>
              <a:rPr lang="en-US" dirty="0" smtClean="0"/>
              <a:t> o</a:t>
            </a:r>
            <a:r>
              <a:rPr lang="en-US" b="1" dirty="0" smtClean="0">
                <a:solidFill>
                  <a:schemeClr val="tx2"/>
                </a:solidFill>
              </a:rPr>
              <a:t> pregunta</a:t>
            </a:r>
            <a:r>
              <a:rPr lang="en-US" b="1" dirty="0" smtClean="0"/>
              <a:t>                            (2)</a:t>
            </a:r>
            <a:r>
              <a:rPr lang="en-US" b="1" dirty="0" smtClean="0">
                <a:solidFill>
                  <a:schemeClr val="tx2"/>
                </a:solidFill>
              </a:rPr>
              <a:t> piensa</a:t>
            </a:r>
            <a:r>
              <a:rPr lang="en-US" dirty="0" smtClean="0"/>
              <a:t> en lo que has aprendido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2) recitar</a:t>
            </a:r>
            <a:r>
              <a:rPr lang="en-US" b="1" dirty="0" smtClean="0">
                <a:solidFill>
                  <a:schemeClr val="tx2"/>
                </a:solidFill>
              </a:rPr>
              <a:t> el hecho</a:t>
            </a:r>
            <a:r>
              <a:rPr lang="en-US" dirty="0" smtClean="0"/>
              <a:t> o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2"/>
                </a:solidFill>
              </a:rPr>
              <a:t>idea</a:t>
            </a:r>
            <a:r>
              <a:rPr lang="en-US" dirty="0" smtClean="0"/>
              <a:t> que se me ocurre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por la palabra clave 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pregunta</a:t>
            </a: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 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                                                 4. </a:t>
            </a:r>
            <a:r>
              <a:rPr lang="en-US" b="1" u="sng" dirty="0" smtClean="0">
                <a:solidFill>
                  <a:srgbClr val="C00000"/>
                </a:solidFill>
              </a:rPr>
              <a:t>RECAPITULACIÓN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                 -2 pulgadas -                                   </a:t>
            </a:r>
            <a:r>
              <a:rPr lang="en-US" b="1" dirty="0" smtClean="0"/>
              <a:t>(</a:t>
            </a:r>
            <a:r>
              <a:rPr lang="en-US" b="1" u="sng" dirty="0" smtClean="0"/>
              <a:t>después de</a:t>
            </a:r>
            <a:r>
              <a:rPr lang="en-US" b="1" dirty="0" smtClean="0"/>
              <a:t> la clase)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 1) </a:t>
            </a:r>
            <a:r>
              <a:rPr lang="en-US" b="1" dirty="0" smtClean="0">
                <a:solidFill>
                  <a:schemeClr val="tx2"/>
                </a:solidFill>
              </a:rPr>
              <a:t>Resumir</a:t>
            </a:r>
            <a:r>
              <a:rPr lang="en-US" dirty="0" smtClean="0"/>
              <a:t> cada </a:t>
            </a:r>
            <a:r>
              <a:rPr lang="en-US" b="1" dirty="0" smtClean="0">
                <a:solidFill>
                  <a:schemeClr val="tx2"/>
                </a:solidFill>
              </a:rPr>
              <a:t>idea principal</a:t>
            </a:r>
            <a:endParaRPr lang="en-US" dirty="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          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9050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371601" y="3886200"/>
            <a:ext cx="39624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5181600"/>
            <a:ext cx="411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76400" y="2133600"/>
            <a:ext cx="1600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52800" y="2133600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2553494" y="5523706"/>
            <a:ext cx="685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04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Freestyle Script" pitchFamily="66" charset="0"/>
              </a:rPr>
              <a:t/>
            </a:r>
            <a:br>
              <a:rPr lang="en-US" dirty="0" smtClean="0">
                <a:latin typeface="Freestyle Script" pitchFamily="66" charset="0"/>
              </a:rPr>
            </a:br>
            <a:r>
              <a:rPr lang="en-US" sz="1700" u="dbl" dirty="0" smtClean="0">
                <a:latin typeface="Lucida Handwriting" pitchFamily="66" charset="0"/>
              </a:rPr>
              <a:t> MÉTODOS DE TOMA DE NOTAS</a:t>
            </a:r>
            <a:r>
              <a:rPr lang="en-US" dirty="0" smtClean="0">
                <a:latin typeface="Lucida Handwriting" pitchFamily="66" charset="0"/>
              </a:rPr>
              <a:t> 5/28/08</a:t>
            </a:r>
            <a:br>
              <a:rPr lang="en-US" dirty="0" smtClean="0">
                <a:latin typeface="Lucida Handwriting" pitchFamily="66" charset="0"/>
              </a:rPr>
            </a:br>
            <a:endParaRPr lang="en-US" dirty="0">
              <a:latin typeface="Lucida Handwriting" pitchFamily="66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685800"/>
            <a:ext cx="2286000" cy="50292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u="sng" smtClean="0">
                <a:solidFill>
                  <a:schemeClr val="tx2"/>
                </a:solidFill>
                <a:latin typeface="Bradley Hand ITC" panose="03070402050302030203" pitchFamily="66" charset="0"/>
              </a:rPr>
              <a:t>¿Por qué tomar notas?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-Aprendizaje activo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-¿Aprendizaje efectivo?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 	-¿Walter Pauk?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smtClean="0">
              <a:solidFill>
                <a:schemeClr val="tx2"/>
              </a:solidFill>
              <a:latin typeface="Bradley Hand ITC" panose="03070402050302030203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 smtClean="0">
              <a:solidFill>
                <a:schemeClr val="tx2"/>
              </a:solidFill>
              <a:latin typeface="Bradley Hand ITC" panose="03070402050302030203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u="sng" smtClean="0">
                <a:solidFill>
                  <a:schemeClr val="tx2"/>
                </a:solidFill>
                <a:latin typeface="Bradley Hand ITC" panose="03070402050302030203" pitchFamily="66" charset="0"/>
              </a:rPr>
              <a:t>¿Cómo te preparas?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-Syllabus ... ¿qué hay?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chemeClr val="tx2"/>
              </a:solidFill>
              <a:latin typeface="Bradley Hand ITC" panose="03070402050302030203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-¿Preguntas de prueba vs. detalles?              ¿Por qué necesitas saberlo?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         -Relación del texto con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            ¿Clase?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         -¿Por qué tener un compañero de clase?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	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685800"/>
            <a:ext cx="5867400" cy="50292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¿POR QUÉ?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-Los instructores comparten información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-Servir como "archivo" de información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-Ayuda a convertirte en "oyente activo"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-Ayuda a que te conviertas en un "aprendiz efectivo"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-AYUDA A RECORDAR LA INFORMACIÓN!! (¿Walter Pauk?)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>
              <a:latin typeface="Lucida Handwriting" panose="03010101010101010101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¿CÓMO PREPARARSE?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-Revisar el programa de estudios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-objetivos del curso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-principales temas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-asignaciones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-???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-Relación entre la clase y el texto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-Identificar las pruebas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-tipos de preguntas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-conceptos vs. detalles en las notas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	-pregunta al instructor y a otros estudiantes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-Amigo de clase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-Por qué necesidad/toma de curso (como o no)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Lucida Handwriting" panose="03010101010101010101" pitchFamily="66" charset="0"/>
              </a:rPr>
              <a:t>	-Elija un método efectivo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BF78BC-0FAC-4CAB-8E40-01FD49037A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5366" name="Content Placeholder 4"/>
          <p:cNvSpPr>
            <a:spLocks noGrp="1"/>
          </p:cNvSpPr>
          <p:nvPr>
            <p:ph sz="quarter" idx="13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chemeClr val="tx2"/>
                </a:solidFill>
                <a:latin typeface="Bradley Hand ITC" panose="03070402050302030203" pitchFamily="66" charset="0"/>
              </a:rPr>
              <a:t>Tomar notas es una parte importante del éxito de los estudios universitarios. Los estudiantes de "A" necesitan entender POR QUÉ y CÓMO los buenos apuntes les ayudarán a obtener buenas notas.</a:t>
            </a:r>
          </a:p>
        </p:txBody>
      </p:sp>
      <p:sp>
        <p:nvSpPr>
          <p:cNvPr id="9" name="Line Callout 1 (Accent Bar) 8"/>
          <p:cNvSpPr/>
          <p:nvPr/>
        </p:nvSpPr>
        <p:spPr>
          <a:xfrm>
            <a:off x="7467600" y="914400"/>
            <a:ext cx="914400" cy="762000"/>
          </a:xfrm>
          <a:prstGeom prst="accentCallout1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7391400" y="762000"/>
            <a:ext cx="1143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2"/>
                </a:solidFill>
                <a:latin typeface="Bradley Hand ITC" panose="03070402050302030203" pitchFamily="66" charset="0"/>
              </a:rPr>
              <a:t>Estudió los índices de retención de estudiantes, escribió libros sobre el estudio, por ejemplo, </a:t>
            </a:r>
            <a:r>
              <a:rPr lang="en-US" altLang="en-US" sz="900" i="1" u="sng">
                <a:solidFill>
                  <a:schemeClr val="tx2"/>
                </a:solidFill>
                <a:latin typeface="Bradley Hand ITC" panose="03070402050302030203" pitchFamily="66" charset="0"/>
              </a:rPr>
              <a:t>Cómo estudiar en la universidad</a:t>
            </a:r>
            <a:r>
              <a:rPr lang="en-US" altLang="en-US" sz="900">
                <a:solidFill>
                  <a:schemeClr val="tx2"/>
                </a:solidFill>
                <a:latin typeface="Bradley Hand ITC" panose="03070402050302030203" pitchFamily="66" charset="0"/>
              </a:rPr>
              <a:t>, 1997</a:t>
            </a:r>
            <a:endParaRPr lang="en-US" altLang="en-US" sz="900" i="1" u="sng">
              <a:solidFill>
                <a:schemeClr val="tx2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1" name="Line Callout 1 (Accent Bar) 10"/>
          <p:cNvSpPr/>
          <p:nvPr/>
        </p:nvSpPr>
        <p:spPr>
          <a:xfrm>
            <a:off x="6019800" y="2819400"/>
            <a:ext cx="838200" cy="457200"/>
          </a:xfrm>
          <a:prstGeom prst="accentCallout1">
            <a:avLst>
              <a:gd name="adj1" fmla="val 46164"/>
              <a:gd name="adj2" fmla="val -3231"/>
              <a:gd name="adj3" fmla="val 123901"/>
              <a:gd name="adj4" fmla="val -213472"/>
            </a:avLst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70" name="TextBox 11"/>
          <p:cNvSpPr txBox="1">
            <a:spLocks noChangeArrowheads="1"/>
          </p:cNvSpPr>
          <p:nvPr/>
        </p:nvSpPr>
        <p:spPr bwMode="auto">
          <a:xfrm>
            <a:off x="5943600" y="2895600"/>
            <a:ext cx="259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2"/>
                </a:solidFill>
                <a:latin typeface="Bradley Hand ITC" panose="03070402050302030203" pitchFamily="66" charset="0"/>
              </a:rPr>
              <a:t>+ Horario de clases, sitio web, fechas de exámenes, horas de oficina del instructor, etc. </a:t>
            </a:r>
          </a:p>
        </p:txBody>
      </p:sp>
      <p:sp>
        <p:nvSpPr>
          <p:cNvPr id="13" name="Line Callout 1 (Accent Bar) 12"/>
          <p:cNvSpPr/>
          <p:nvPr/>
        </p:nvSpPr>
        <p:spPr>
          <a:xfrm>
            <a:off x="7086600" y="3657600"/>
            <a:ext cx="990600" cy="457200"/>
          </a:xfrm>
          <a:prstGeom prst="accentCallout1">
            <a:avLst>
              <a:gd name="adj1" fmla="val 18750"/>
              <a:gd name="adj2" fmla="val -8333"/>
              <a:gd name="adj3" fmla="val -18112"/>
              <a:gd name="adj4" fmla="val -67532"/>
            </a:avLst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72" name="TextBox 14"/>
          <p:cNvSpPr txBox="1">
            <a:spLocks noChangeArrowheads="1"/>
          </p:cNvSpPr>
          <p:nvPr/>
        </p:nvSpPr>
        <p:spPr bwMode="auto">
          <a:xfrm>
            <a:off x="7010400" y="3657600"/>
            <a:ext cx="1600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2"/>
                </a:solidFill>
                <a:latin typeface="Bradley Hand ITC" panose="03070402050302030203" pitchFamily="66" charset="0"/>
              </a:rPr>
              <a:t>¿Es importante el texto... el suplemento o la información que NO se discute en clase?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562600" y="5105400"/>
            <a:ext cx="297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ne Callout 1 (Accent Bar) 19"/>
          <p:cNvSpPr/>
          <p:nvPr/>
        </p:nvSpPr>
        <p:spPr>
          <a:xfrm>
            <a:off x="6172200" y="1981200"/>
            <a:ext cx="838200" cy="533400"/>
          </a:xfrm>
          <a:prstGeom prst="accentCallout1">
            <a:avLst>
              <a:gd name="adj1" fmla="val 18750"/>
              <a:gd name="adj2" fmla="val -8333"/>
              <a:gd name="adj3" fmla="val -57568"/>
              <a:gd name="adj4" fmla="val -76181"/>
            </a:avLst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75" name="TextBox 20"/>
          <p:cNvSpPr txBox="1">
            <a:spLocks noChangeArrowheads="1"/>
          </p:cNvSpPr>
          <p:nvPr/>
        </p:nvSpPr>
        <p:spPr bwMode="auto">
          <a:xfrm>
            <a:off x="6096000" y="2057400"/>
            <a:ext cx="213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2"/>
                </a:solidFill>
                <a:latin typeface="Bradley Hand ITC" panose="03070402050302030203" pitchFamily="66" charset="0"/>
              </a:rPr>
              <a:t>Manténgase enfocado... analice... piense rápidamente</a:t>
            </a: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5410200" y="152400"/>
            <a:ext cx="2286000" cy="685800"/>
            <a:chOff x="5410200" y="152400"/>
            <a:chExt cx="2286000" cy="685800"/>
          </a:xfrm>
        </p:grpSpPr>
        <p:sp>
          <p:nvSpPr>
            <p:cNvPr id="15399" name="TextBox 15"/>
            <p:cNvSpPr txBox="1">
              <a:spLocks noChangeArrowheads="1"/>
            </p:cNvSpPr>
            <p:nvPr/>
          </p:nvSpPr>
          <p:spPr bwMode="auto">
            <a:xfrm>
              <a:off x="5943600" y="152400"/>
              <a:ext cx="1066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</a:rPr>
                <a:t>1. </a:t>
              </a:r>
              <a:r>
                <a:rPr lang="en-US" altLang="en-US" sz="1400" b="1" u="sng">
                  <a:solidFill>
                    <a:srgbClr val="FF0000"/>
                  </a:solidFill>
                </a:rPr>
                <a:t>REGISTRO</a:t>
              </a:r>
            </a:p>
          </p:txBody>
        </p:sp>
        <p:cxnSp>
          <p:nvCxnSpPr>
            <p:cNvPr id="19" name="Straight Arrow Connector 18"/>
            <p:cNvCxnSpPr>
              <a:stCxn id="15399" idx="1"/>
            </p:cNvCxnSpPr>
            <p:nvPr/>
          </p:nvCxnSpPr>
          <p:spPr>
            <a:xfrm rot="10800000" flipV="1">
              <a:off x="5715000" y="306388"/>
              <a:ext cx="228600" cy="7461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6858000" y="304800"/>
              <a:ext cx="838200" cy="777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0800000" flipV="1">
              <a:off x="5410200" y="457200"/>
              <a:ext cx="914400" cy="3810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858000" y="1447800"/>
            <a:ext cx="1752600" cy="2209800"/>
            <a:chOff x="6858000" y="1447800"/>
            <a:chExt cx="1752600" cy="2209799"/>
          </a:xfrm>
        </p:grpSpPr>
        <p:sp>
          <p:nvSpPr>
            <p:cNvPr id="15394" name="TextBox 35"/>
            <p:cNvSpPr txBox="1">
              <a:spLocks noChangeArrowheads="1"/>
            </p:cNvSpPr>
            <p:nvPr/>
          </p:nvSpPr>
          <p:spPr bwMode="auto">
            <a:xfrm>
              <a:off x="7620000" y="2362200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</a:rPr>
                <a:t>2. Recordar</a:t>
              </a:r>
            </a:p>
          </p:txBody>
        </p:sp>
        <p:cxnSp>
          <p:nvCxnSpPr>
            <p:cNvPr id="38" name="Straight Arrow Connector 37"/>
            <p:cNvCxnSpPr>
              <a:stCxn id="15394" idx="0"/>
            </p:cNvCxnSpPr>
            <p:nvPr/>
          </p:nvCxnSpPr>
          <p:spPr>
            <a:xfrm rot="5400000" flipH="1" flipV="1">
              <a:off x="7677150" y="1885950"/>
              <a:ext cx="914400" cy="381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5394" idx="1"/>
            </p:cNvCxnSpPr>
            <p:nvPr/>
          </p:nvCxnSpPr>
          <p:spPr>
            <a:xfrm rot="10800000">
              <a:off x="6858000" y="2286000"/>
              <a:ext cx="762000" cy="2301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5394" idx="1"/>
            </p:cNvCxnSpPr>
            <p:nvPr/>
          </p:nvCxnSpPr>
          <p:spPr>
            <a:xfrm rot="10800000" flipV="1">
              <a:off x="7010400" y="2516188"/>
              <a:ext cx="609600" cy="37941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5394" idx="2"/>
            </p:cNvCxnSpPr>
            <p:nvPr/>
          </p:nvCxnSpPr>
          <p:spPr>
            <a:xfrm rot="5400000">
              <a:off x="7412037" y="2954337"/>
              <a:ext cx="987425" cy="4191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 rot="-1775823">
            <a:off x="157163" y="2754313"/>
            <a:ext cx="89042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FF0000"/>
                </a:solidFill>
              </a:rPr>
              <a:t>6. Revisión      y      7. Reflexionar 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52400" y="381000"/>
            <a:ext cx="1066800" cy="1828800"/>
            <a:chOff x="152400" y="381000"/>
            <a:chExt cx="1066800" cy="1828800"/>
          </a:xfrm>
        </p:grpSpPr>
        <p:sp>
          <p:nvSpPr>
            <p:cNvPr id="15390" name="TextBox 46"/>
            <p:cNvSpPr txBox="1">
              <a:spLocks noChangeArrowheads="1"/>
            </p:cNvSpPr>
            <p:nvPr/>
          </p:nvSpPr>
          <p:spPr bwMode="auto">
            <a:xfrm>
              <a:off x="304800" y="381000"/>
              <a:ext cx="914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0000"/>
                  </a:solidFill>
                </a:rPr>
                <a:t>3. </a:t>
              </a:r>
              <a:r>
                <a:rPr lang="en-US" altLang="en-US" sz="1400" b="1" u="sng">
                  <a:solidFill>
                    <a:srgbClr val="FF0000"/>
                  </a:solidFill>
                </a:rPr>
                <a:t>Reducir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>
              <a:off x="344487" y="417513"/>
              <a:ext cx="225425" cy="6096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152400" y="838200"/>
              <a:ext cx="609600" cy="5334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6200000" flipH="1">
              <a:off x="-190500" y="1181100"/>
              <a:ext cx="1371600" cy="6858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990600" y="609600"/>
            <a:ext cx="1524000" cy="1752600"/>
            <a:chOff x="990600" y="609600"/>
            <a:chExt cx="1524000" cy="1752600"/>
          </a:xfrm>
        </p:grpSpPr>
        <p:sp>
          <p:nvSpPr>
            <p:cNvPr id="15386" name="TextBox 52"/>
            <p:cNvSpPr txBox="1">
              <a:spLocks noChangeArrowheads="1"/>
            </p:cNvSpPr>
            <p:nvPr/>
          </p:nvSpPr>
          <p:spPr bwMode="auto">
            <a:xfrm>
              <a:off x="990600" y="609600"/>
              <a:ext cx="1066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u="sng">
                  <a:solidFill>
                    <a:srgbClr val="FF0000"/>
                  </a:solidFill>
                </a:rPr>
                <a:t>5. Recita:</a:t>
              </a: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828800" y="762000"/>
              <a:ext cx="685800" cy="158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10800000" flipV="1">
              <a:off x="1905000" y="762000"/>
              <a:ext cx="609600" cy="457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485900" y="1333500"/>
              <a:ext cx="1600200" cy="457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152400" y="5334000"/>
            <a:ext cx="8534400" cy="1219200"/>
            <a:chOff x="152400" y="5334000"/>
            <a:chExt cx="8534400" cy="1219200"/>
          </a:xfrm>
        </p:grpSpPr>
        <p:grpSp>
          <p:nvGrpSpPr>
            <p:cNvPr id="15382" name="Group 53"/>
            <p:cNvGrpSpPr>
              <a:grpSpLocks/>
            </p:cNvGrpSpPr>
            <p:nvPr/>
          </p:nvGrpSpPr>
          <p:grpSpPr bwMode="auto">
            <a:xfrm>
              <a:off x="152400" y="5334000"/>
              <a:ext cx="8458200" cy="990600"/>
              <a:chOff x="152400" y="5334000"/>
              <a:chExt cx="8458200" cy="990600"/>
            </a:xfrm>
          </p:grpSpPr>
          <p:sp>
            <p:nvSpPr>
              <p:cNvPr id="15384" name="TextBox 49"/>
              <p:cNvSpPr txBox="1">
                <a:spLocks noChangeArrowheads="1"/>
              </p:cNvSpPr>
              <p:nvPr/>
            </p:nvSpPr>
            <p:spPr bwMode="auto">
              <a:xfrm>
                <a:off x="152400" y="5334000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u="sng">
                    <a:solidFill>
                      <a:srgbClr val="FF0000"/>
                    </a:solidFill>
                  </a:rPr>
                  <a:t>4. Recapitular</a:t>
                </a: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28600" y="5486400"/>
                <a:ext cx="8382000" cy="838200"/>
              </a:xfrm>
              <a:prstGeom prst="ellipse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1" name="Oval 80"/>
            <p:cNvSpPr/>
            <p:nvPr/>
          </p:nvSpPr>
          <p:spPr>
            <a:xfrm>
              <a:off x="304800" y="5410200"/>
              <a:ext cx="8382000" cy="1143000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90C6F6"/>
      </a:folHlink>
    </a:clrScheme>
    <a:fontScheme name="VPI Slides">
      <a:majorFont>
        <a:latin typeface="Calibri"/>
        <a:ea typeface=""/>
        <a:cs typeface=""/>
      </a:majorFont>
      <a:minorFont>
        <a:latin typeface="Comic Sans MS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rnell Notes 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</TotalTime>
  <Words>2578</Words>
  <Application>Microsoft Office PowerPoint</Application>
  <PresentationFormat>On-screen Show (4:3)</PresentationFormat>
  <Paragraphs>415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Bradley Hand ITC</vt:lpstr>
      <vt:lpstr>Calibri</vt:lpstr>
      <vt:lpstr>Comic Sans MS</vt:lpstr>
      <vt:lpstr>Freestyle Script</vt:lpstr>
      <vt:lpstr>Lucida Handwriting</vt:lpstr>
      <vt:lpstr>Wingdings</vt:lpstr>
      <vt:lpstr>Wingdings 2</vt:lpstr>
      <vt:lpstr>Flow</vt:lpstr>
      <vt:lpstr>Cornell Notes form</vt:lpstr>
      <vt:lpstr>TOMA DE NOTAS 101</vt:lpstr>
      <vt:lpstr>¿Por qué tomar notas?</vt:lpstr>
      <vt:lpstr>PowerPoint Presentation</vt:lpstr>
      <vt:lpstr>Cómo prepararse para tomar notas:</vt:lpstr>
      <vt:lpstr>PowerPoint Presentation</vt:lpstr>
      <vt:lpstr>y</vt:lpstr>
      <vt:lpstr>Método de toma de notas de Cornell</vt:lpstr>
      <vt:lpstr>Método Cornell (continuación)</vt:lpstr>
      <vt:lpstr>  MÉTODOS DE TOMA DE NOTAS 5/28/08 </vt:lpstr>
      <vt:lpstr>Método Cornell (continuación)</vt:lpstr>
      <vt:lpstr>Método de esbozo</vt:lpstr>
      <vt:lpstr>Toma de nota 1016/25/08</vt:lpstr>
      <vt:lpstr>Esquema (continuación)</vt:lpstr>
      <vt:lpstr>Método de mapeo</vt:lpstr>
      <vt:lpstr>PowerPoint Presentation</vt:lpstr>
      <vt:lpstr>Cartografía (continuación)</vt:lpstr>
      <vt:lpstr>Método de trazado de gráficos</vt:lpstr>
      <vt:lpstr>Métodos de toma de notas</vt:lpstr>
      <vt:lpstr>Gráficos (continuación)</vt:lpstr>
      <vt:lpstr>Sentencia/Párrafos</vt:lpstr>
      <vt:lpstr>Toma de nota 1019/17/2008</vt:lpstr>
      <vt:lpstr>Sentencia (continuación)</vt:lpstr>
      <vt:lpstr>Tienes los métodos... así que aquí tienes algunos consejos básicos:</vt:lpstr>
      <vt:lpstr>Saber QUÉ escribir - (Cómo reconocer/recordar las cosas importantes!?!)</vt:lpstr>
      <vt:lpstr>Saber QUÉ escribir (cont.)</vt:lpstr>
      <vt:lpstr>Saber QUÉ escribir (cont.)</vt:lpstr>
      <vt:lpstr>Palabras clave (cont.)</vt:lpstr>
      <vt:lpstr>PowerPoint Presentation</vt:lpstr>
      <vt:lpstr>Asignación #3</vt:lpstr>
    </vt:vector>
  </TitlesOfParts>
  <Company>Brevard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TAKING 101</dc:title>
  <dc:creator>matthewsl</dc:creator>
  <cp:lastModifiedBy>10</cp:lastModifiedBy>
  <cp:revision>229</cp:revision>
  <dcterms:created xsi:type="dcterms:W3CDTF">2008-04-01T21:10:50Z</dcterms:created>
  <dcterms:modified xsi:type="dcterms:W3CDTF">2020-07-28T13:44:22Z</dcterms:modified>
</cp:coreProperties>
</file>